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20"/>
  </p:notesMasterIdLst>
  <p:sldIdLst>
    <p:sldId id="270" r:id="rId5"/>
    <p:sldId id="256" r:id="rId6"/>
    <p:sldId id="271" r:id="rId7"/>
    <p:sldId id="273" r:id="rId8"/>
    <p:sldId id="275" r:id="rId9"/>
    <p:sldId id="272" r:id="rId10"/>
    <p:sldId id="276" r:id="rId11"/>
    <p:sldId id="277" r:id="rId12"/>
    <p:sldId id="284" r:id="rId13"/>
    <p:sldId id="278" r:id="rId14"/>
    <p:sldId id="279" r:id="rId15"/>
    <p:sldId id="280" r:id="rId16"/>
    <p:sldId id="281" r:id="rId17"/>
    <p:sldId id="282" r:id="rId18"/>
    <p:sldId id="283" r:id="rId19"/>
  </p:sldIdLst>
  <p:sldSz cx="9144000" cy="6858000" type="screen4x3"/>
  <p:notesSz cx="6858000" cy="9144000"/>
  <p:embeddedFontLst>
    <p:embeddedFont>
      <p:font typeface="Bahnschrift Condensed" panose="020B0502040204020203" pitchFamily="34" charset="0"/>
      <p:regular r:id="rId21"/>
      <p:bold r:id="rId22"/>
    </p:embeddedFont>
    <p:embeddedFont>
      <p:font typeface="Century Gothic" panose="020B0502020202020204" pitchFamily="34" charset="0"/>
      <p:regular r:id="rId23"/>
      <p:bold r:id="rId24"/>
      <p:italic r:id="rId25"/>
      <p:boldItalic r:id="rId26"/>
    </p:embeddedFont>
    <p:embeddedFont>
      <p:font typeface="メイリオ" panose="020B0604030504040204" pitchFamily="50" charset="-128"/>
      <p:regular r:id="rId27"/>
      <p:bold r:id="rId28"/>
      <p:italic r:id="rId29"/>
      <p:boldItalic r:id="rId30"/>
    </p:embeddedFont>
    <p:embeddedFont>
      <p:font typeface="游ゴシック" panose="020B0400000000000000" pitchFamily="50" charset="-128"/>
      <p:regular r:id="rId31"/>
      <p:bold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BF5"/>
    <a:srgbClr val="CFD5EA"/>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DF45CB-C4FC-4AD2-9EBF-7FAF32557E9C}" v="216" dt="2019-12-23T06:17:58.704"/>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79" autoAdjust="0"/>
    <p:restoredTop sz="94660"/>
  </p:normalViewPr>
  <p:slideViewPr>
    <p:cSldViewPr snapToGrid="0">
      <p:cViewPr varScale="1">
        <p:scale>
          <a:sx n="111" d="100"/>
          <a:sy n="111" d="100"/>
        </p:scale>
        <p:origin x="54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font" Target="fonts/font12.fntdata"/><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2019/12/23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2019/12/23</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2019/12/23</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2019/12/23</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2019/12/23</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2019/12/23</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2019/12/23</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2019/12/23</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2019/12/23</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2019/12/23</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2019/12/23</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2019/12/23</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2019/12/23</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1892711437"/>
              </p:ext>
            </p:extLst>
          </p:nvPr>
        </p:nvGraphicFramePr>
        <p:xfrm>
          <a:off x="599845" y="969361"/>
          <a:ext cx="6200140" cy="3017520"/>
        </p:xfrm>
        <a:graphic>
          <a:graphicData uri="http://schemas.openxmlformats.org/drawingml/2006/table">
            <a:tbl>
              <a:tblPr firstRow="1" bandRow="1">
                <a:tableStyleId>{5C22544A-7EE6-4342-B048-85BDC9FD1C3A}</a:tableStyleId>
              </a:tblPr>
              <a:tblGrid>
                <a:gridCol w="71310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2019.10.29</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dirty="0"/>
                        <a:t>2019.11.1</a:t>
                      </a:r>
                      <a:endParaRPr kumimoji="1" lang="ja-JP" altLang="en-US" sz="800" dirty="0"/>
                    </a:p>
                  </a:txBody>
                  <a:tcPr/>
                </a:tc>
                <a:tc>
                  <a:txBody>
                    <a:bodyPr/>
                    <a:lstStyle/>
                    <a:p>
                      <a:r>
                        <a:rPr kumimoji="1" lang="ja-JP" altLang="en-US" sz="800" dirty="0"/>
                        <a:t>・ヘッダからスタミナを削除し、性別を</a:t>
                      </a:r>
                      <a:r>
                        <a:rPr kumimoji="1" lang="ja-JP" altLang="en-US" sz="800"/>
                        <a:t>追加。</a:t>
                      </a:r>
                      <a:endParaRPr kumimoji="1" lang="en-US" altLang="ja-JP" sz="800" dirty="0"/>
                    </a:p>
                    <a:p>
                      <a:r>
                        <a:rPr kumimoji="1" lang="ja-JP" altLang="en-US" sz="800" dirty="0"/>
                        <a:t>・いくつかの状況での経験値挙動について追記。</a:t>
                      </a:r>
                      <a:endParaRPr kumimoji="1" lang="en-US" altLang="ja-JP" sz="800" dirty="0"/>
                    </a:p>
                    <a:p>
                      <a:r>
                        <a:rPr kumimoji="1" lang="ja-JP" altLang="en-US" sz="800" dirty="0"/>
                        <a:t>・スタミナのページを削除。</a:t>
                      </a:r>
                      <a:endParaRPr kumimoji="1" lang="en-US" altLang="ja-JP" sz="800" dirty="0"/>
                    </a:p>
                    <a:p>
                      <a:r>
                        <a:rPr kumimoji="1" lang="ja-JP" altLang="en-US" sz="800" dirty="0"/>
                        <a:t>・ホームのフッタに師団を追加。</a:t>
                      </a:r>
                      <a:endParaRPr kumimoji="1" lang="en-US" altLang="ja-JP" sz="800" dirty="0"/>
                    </a:p>
                    <a:p>
                      <a:r>
                        <a:rPr kumimoji="1" lang="ja-JP" altLang="en-US" sz="800" dirty="0"/>
                        <a:t>・部隊にバッジをつけることを追記。</a:t>
                      </a:r>
                      <a:endParaRPr kumimoji="1" lang="en-US" altLang="ja-JP" sz="800" dirty="0"/>
                    </a:p>
                    <a:p>
                      <a:r>
                        <a:rPr kumimoji="1" lang="ja-JP" altLang="en-US" sz="800" dirty="0"/>
                        <a:t>・個別オファーの購入ウィンドウの画像を修正。</a:t>
                      </a:r>
                      <a:endParaRPr kumimoji="1" lang="en-US" altLang="ja-JP" sz="800" dirty="0"/>
                    </a:p>
                    <a:p>
                      <a:r>
                        <a:rPr kumimoji="1" lang="ja-JP" altLang="en-US" sz="800" dirty="0"/>
                        <a:t>・ホームに表示するキャラに着いて変更。</a:t>
                      </a:r>
                      <a:endParaRPr kumimoji="1" lang="en-US" altLang="ja-JP" sz="800" dirty="0"/>
                    </a:p>
                    <a:p>
                      <a:r>
                        <a:rPr kumimoji="1" lang="ja-JP" altLang="en-US" sz="800" dirty="0"/>
                        <a:t>・２体目キャラに関する仕様変更。</a:t>
                      </a:r>
                      <a:endParaRPr kumimoji="1" lang="en-US" altLang="ja-JP" sz="800" dirty="0"/>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r>
                        <a:rPr kumimoji="1" lang="en-US" altLang="ja-JP" sz="800" dirty="0"/>
                        <a:t>2019.11.1b</a:t>
                      </a:r>
                      <a:endParaRPr kumimoji="1" lang="ja-JP" altLang="en-US" sz="800" dirty="0"/>
                    </a:p>
                  </a:txBody>
                  <a:tcPr/>
                </a:tc>
                <a:tc>
                  <a:txBody>
                    <a:bodyPr/>
                    <a:lstStyle/>
                    <a:p>
                      <a:r>
                        <a:rPr kumimoji="1" lang="ja-JP" altLang="en-US" sz="800" dirty="0"/>
                        <a:t>・</a:t>
                      </a:r>
                      <a:r>
                        <a:rPr kumimoji="1" lang="en-US" altLang="ja-JP" sz="800" dirty="0"/>
                        <a:t>2</a:t>
                      </a:r>
                      <a:r>
                        <a:rPr kumimoji="1" lang="ja-JP" altLang="en-US" sz="800" dirty="0"/>
                        <a:t>体目キャラに関する再修正。</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2019.11.1c</a:t>
                      </a:r>
                      <a:endParaRPr kumimoji="1" lang="ja-JP" altLang="en-US" sz="800" dirty="0"/>
                    </a:p>
                  </a:txBody>
                  <a:tcPr/>
                </a:tc>
                <a:tc>
                  <a:txBody>
                    <a:bodyPr/>
                    <a:lstStyle/>
                    <a:p>
                      <a:r>
                        <a:rPr kumimoji="1" lang="ja-JP" altLang="en-US" sz="800" dirty="0"/>
                        <a:t>・ミッションのバッジについての条件修正。</a:t>
                      </a:r>
                      <a:endParaRPr kumimoji="1" lang="en-US" altLang="ja-JP" sz="800" dirty="0"/>
                    </a:p>
                    <a:p>
                      <a:r>
                        <a:rPr kumimoji="1" lang="ja-JP" altLang="en-US" sz="800" dirty="0"/>
                        <a:t>・バッジの数字上限の追記。</a:t>
                      </a:r>
                      <a:endParaRPr kumimoji="1" lang="en-US" altLang="ja-JP" sz="800" dirty="0"/>
                    </a:p>
                    <a:p>
                      <a:r>
                        <a:rPr kumimoji="1" lang="ja-JP" altLang="en-US" sz="800" dirty="0"/>
                        <a:t>・セリフ時のボタンについての追記。</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2019.12.11</a:t>
                      </a:r>
                      <a:endParaRPr kumimoji="1" lang="ja-JP" altLang="en-US" sz="800" dirty="0"/>
                    </a:p>
                  </a:txBody>
                  <a:tcPr/>
                </a:tc>
                <a:tc>
                  <a:txBody>
                    <a:bodyPr/>
                    <a:lstStyle/>
                    <a:p>
                      <a:r>
                        <a:rPr kumimoji="1" lang="ja-JP" altLang="en-US" sz="800" dirty="0"/>
                        <a:t>・チャレンジの表記ゆれを統一</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r>
                        <a:rPr kumimoji="1" lang="en-US" altLang="ja-JP" sz="800" dirty="0"/>
                        <a:t>2019.12.12</a:t>
                      </a:r>
                      <a:endParaRPr kumimoji="1" lang="ja-JP" altLang="en-US" sz="800" dirty="0"/>
                    </a:p>
                  </a:txBody>
                  <a:tcPr/>
                </a:tc>
                <a:tc>
                  <a:txBody>
                    <a:bodyPr/>
                    <a:lstStyle/>
                    <a:p>
                      <a:r>
                        <a:rPr kumimoji="1" lang="ja-JP" altLang="en-US" sz="800" dirty="0"/>
                        <a:t>・画像系にミッション表記が残っているものを修正。</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r>
                        <a:rPr kumimoji="1" lang="en-US" altLang="ja-JP" sz="800" dirty="0"/>
                        <a:t>2019.12.23</a:t>
                      </a:r>
                      <a:endParaRPr kumimoji="1" lang="ja-JP" altLang="en-US" sz="800" dirty="0"/>
                    </a:p>
                  </a:txBody>
                  <a:tcPr/>
                </a:tc>
                <a:tc>
                  <a:txBody>
                    <a:bodyPr/>
                    <a:lstStyle/>
                    <a:p>
                      <a:r>
                        <a:rPr kumimoji="1" lang="ja-JP" altLang="en-US" sz="800" dirty="0"/>
                        <a:t>・画面のボタンの制限に関する記述追加（</a:t>
                      </a:r>
                      <a:r>
                        <a:rPr kumimoji="1" lang="en-US" altLang="ja-JP" sz="800" dirty="0"/>
                        <a:t>P.9</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2A82E0A9-EFEA-405E-B381-AA78A8E815AD}"/>
              </a:ext>
            </a:extLst>
          </p:cNvPr>
          <p:cNvPicPr>
            <a:picLocks noChangeAspect="1"/>
          </p:cNvPicPr>
          <p:nvPr/>
        </p:nvPicPr>
        <p:blipFill>
          <a:blip r:embed="rId2"/>
          <a:stretch>
            <a:fillRect/>
          </a:stretch>
        </p:blipFill>
        <p:spPr>
          <a:xfrm>
            <a:off x="6392285" y="2654780"/>
            <a:ext cx="2169364" cy="378506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t>●</a:t>
            </a:r>
            <a:r>
              <a:rPr kumimoji="1" lang="en-US" altLang="ja-JP" sz="1400" b="1" dirty="0"/>
              <a:t>3</a:t>
            </a:r>
            <a:r>
              <a:rPr kumimoji="1" lang="ja-JP" altLang="en-US" sz="1400" b="1" dirty="0"/>
              <a:t>．商品、イベントのアピール</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685898" cy="246221"/>
          </a:xfrm>
          <a:prstGeom prst="rect">
            <a:avLst/>
          </a:prstGeom>
          <a:noFill/>
        </p:spPr>
        <p:txBody>
          <a:bodyPr wrap="none" rtlCol="0">
            <a:spAutoFit/>
          </a:bodyPr>
          <a:lstStyle/>
          <a:p>
            <a:r>
              <a:rPr kumimoji="1" lang="en-US" altLang="ja-JP" sz="1000" dirty="0"/>
              <a:t>2</a:t>
            </a:r>
            <a:r>
              <a:rPr kumimoji="1" lang="ja-JP" altLang="en-US" sz="1000" dirty="0"/>
              <a:t>の遷移にあった以下の</a:t>
            </a:r>
            <a:r>
              <a:rPr kumimoji="1" lang="en-US" altLang="ja-JP" sz="1000" dirty="0"/>
              <a:t>2</a:t>
            </a:r>
            <a:r>
              <a:rPr kumimoji="1" lang="ja-JP" altLang="en-US" sz="1000" dirty="0"/>
              <a:t>点で、イベントや商品への導線を確保しやすくする。</a:t>
            </a:r>
            <a:endParaRPr kumimoji="1" lang="en-US" altLang="ja-JP" sz="1000" dirty="0"/>
          </a:p>
        </p:txBody>
      </p:sp>
      <p:sp>
        <p:nvSpPr>
          <p:cNvPr id="16" name="テキスト ボックス 15">
            <a:extLst>
              <a:ext uri="{FF2B5EF4-FFF2-40B4-BE49-F238E27FC236}">
                <a16:creationId xmlns:a16="http://schemas.microsoft.com/office/drawing/2014/main" id="{7B11E0BB-1AD9-4BC2-82C0-61A58B4E5A1C}"/>
              </a:ext>
            </a:extLst>
          </p:cNvPr>
          <p:cNvSpPr txBox="1"/>
          <p:nvPr/>
        </p:nvSpPr>
        <p:spPr>
          <a:xfrm>
            <a:off x="591845" y="1220727"/>
            <a:ext cx="1620957" cy="307777"/>
          </a:xfrm>
          <a:prstGeom prst="rect">
            <a:avLst/>
          </a:prstGeom>
          <a:noFill/>
        </p:spPr>
        <p:txBody>
          <a:bodyPr wrap="none" rtlCol="0">
            <a:spAutoFit/>
          </a:bodyPr>
          <a:lstStyle/>
          <a:p>
            <a:r>
              <a:rPr kumimoji="1" lang="ja-JP" altLang="en-US" sz="1400" b="1" dirty="0"/>
              <a:t>○イベントバナー</a:t>
            </a:r>
          </a:p>
        </p:txBody>
      </p:sp>
      <p:sp>
        <p:nvSpPr>
          <p:cNvPr id="17" name="テキスト ボックス 16">
            <a:extLst>
              <a:ext uri="{FF2B5EF4-FFF2-40B4-BE49-F238E27FC236}">
                <a16:creationId xmlns:a16="http://schemas.microsoft.com/office/drawing/2014/main" id="{E94EBA20-7920-4E66-9056-1E44E043374A}"/>
              </a:ext>
            </a:extLst>
          </p:cNvPr>
          <p:cNvSpPr txBox="1"/>
          <p:nvPr/>
        </p:nvSpPr>
        <p:spPr>
          <a:xfrm>
            <a:off x="592151" y="3381316"/>
            <a:ext cx="2159566" cy="307777"/>
          </a:xfrm>
          <a:prstGeom prst="rect">
            <a:avLst/>
          </a:prstGeom>
          <a:noFill/>
        </p:spPr>
        <p:txBody>
          <a:bodyPr wrap="none" rtlCol="0">
            <a:spAutoFit/>
          </a:bodyPr>
          <a:lstStyle/>
          <a:p>
            <a:r>
              <a:rPr kumimoji="1" lang="ja-JP" altLang="en-US" sz="1400" b="1" dirty="0"/>
              <a:t>○個別オファー（右図）</a:t>
            </a:r>
          </a:p>
        </p:txBody>
      </p:sp>
      <p:sp>
        <p:nvSpPr>
          <p:cNvPr id="18" name="テキスト ボックス 17">
            <a:extLst>
              <a:ext uri="{FF2B5EF4-FFF2-40B4-BE49-F238E27FC236}">
                <a16:creationId xmlns:a16="http://schemas.microsoft.com/office/drawing/2014/main" id="{FB4F85F1-05CD-4C71-A95C-4557FDBFA014}"/>
              </a:ext>
            </a:extLst>
          </p:cNvPr>
          <p:cNvSpPr txBox="1"/>
          <p:nvPr/>
        </p:nvSpPr>
        <p:spPr>
          <a:xfrm>
            <a:off x="828152" y="1528504"/>
            <a:ext cx="6981398" cy="1646605"/>
          </a:xfrm>
          <a:prstGeom prst="rect">
            <a:avLst/>
          </a:prstGeom>
          <a:noFill/>
        </p:spPr>
        <p:txBody>
          <a:bodyPr wrap="none" rtlCol="0">
            <a:spAutoFit/>
          </a:bodyPr>
          <a:lstStyle/>
          <a:p>
            <a:r>
              <a:rPr kumimoji="1" lang="ja-JP" altLang="en-US" sz="1000" dirty="0"/>
              <a:t>表示されたイベントバナーをタップすることで、各イベントのトップページへと遷移する。</a:t>
            </a:r>
            <a:endParaRPr kumimoji="1" lang="en-US" altLang="ja-JP" sz="1000" dirty="0"/>
          </a:p>
          <a:p>
            <a:endParaRPr kumimoji="1" lang="en-US" altLang="ja-JP" sz="1000" dirty="0"/>
          </a:p>
          <a:p>
            <a:r>
              <a:rPr kumimoji="1" lang="ja-JP" altLang="en-US" sz="1000" dirty="0"/>
              <a:t>また、バナーが用意されたキャンペーンやイベントが複数ある場合、バナーは以下のように切り替えることができる。</a:t>
            </a:r>
            <a:endParaRPr kumimoji="1" lang="en-US" altLang="ja-JP" sz="1000" dirty="0"/>
          </a:p>
          <a:p>
            <a:r>
              <a:rPr kumimoji="1" lang="ja-JP" altLang="en-US" sz="1000" dirty="0"/>
              <a:t>バナーのスクロールは左右でループする。</a:t>
            </a:r>
            <a:endParaRPr kumimoji="1" lang="en-US" altLang="ja-JP" sz="1000" dirty="0"/>
          </a:p>
          <a:p>
            <a:endParaRPr kumimoji="1" lang="en-US" altLang="ja-JP" sz="1000" dirty="0"/>
          </a:p>
          <a:p>
            <a:r>
              <a:rPr kumimoji="1" lang="en-US" altLang="ja-JP" sz="1050" b="1" dirty="0"/>
              <a:t>1</a:t>
            </a:r>
            <a:r>
              <a:rPr kumimoji="1" lang="ja-JP" altLang="en-US" sz="1050" b="1" dirty="0"/>
              <a:t>．一定時間で自動切換え</a:t>
            </a:r>
            <a:endParaRPr kumimoji="1" lang="en-US" altLang="ja-JP" sz="1050" b="1" dirty="0"/>
          </a:p>
          <a:p>
            <a:r>
              <a:rPr kumimoji="1" lang="ja-JP" altLang="en-US" sz="1000" dirty="0"/>
              <a:t>　</a:t>
            </a:r>
            <a:r>
              <a:rPr kumimoji="1" lang="en-US" altLang="ja-JP" sz="1000" dirty="0"/>
              <a:t>5</a:t>
            </a:r>
            <a:r>
              <a:rPr kumimoji="1" lang="ja-JP" altLang="en-US" sz="1000" dirty="0"/>
              <a:t>秒（仮）おきに自動でスクロールして次のバナーに切り替わる。</a:t>
            </a:r>
            <a:endParaRPr kumimoji="1" lang="en-US" altLang="ja-JP" sz="1000" dirty="0"/>
          </a:p>
          <a:p>
            <a:endParaRPr kumimoji="1" lang="en-US" altLang="ja-JP" sz="1000" dirty="0"/>
          </a:p>
          <a:p>
            <a:r>
              <a:rPr kumimoji="1" lang="en-US" altLang="ja-JP" sz="1050" b="1" dirty="0"/>
              <a:t>2</a:t>
            </a:r>
            <a:r>
              <a:rPr kumimoji="1" lang="ja-JP" altLang="en-US" sz="1050" b="1" dirty="0"/>
              <a:t>．プレイヤースワイプによる切替</a:t>
            </a:r>
            <a:endParaRPr kumimoji="1" lang="en-US" altLang="ja-JP" sz="1000" b="1" dirty="0"/>
          </a:p>
          <a:p>
            <a:r>
              <a:rPr kumimoji="1" lang="ja-JP" altLang="en-US" sz="1000" dirty="0"/>
              <a:t>　表示中にプレイヤーがバナーを横にスワイプすると、その方向にあるバナーに切り替わる。</a:t>
            </a:r>
            <a:endParaRPr kumimoji="1" lang="en-US" altLang="ja-JP" sz="1000" dirty="0"/>
          </a:p>
        </p:txBody>
      </p:sp>
      <p:sp>
        <p:nvSpPr>
          <p:cNvPr id="19" name="テキスト ボックス 18">
            <a:extLst>
              <a:ext uri="{FF2B5EF4-FFF2-40B4-BE49-F238E27FC236}">
                <a16:creationId xmlns:a16="http://schemas.microsoft.com/office/drawing/2014/main" id="{78792195-2A66-4610-A83E-094831F11FC6}"/>
              </a:ext>
            </a:extLst>
          </p:cNvPr>
          <p:cNvSpPr txBox="1"/>
          <p:nvPr/>
        </p:nvSpPr>
        <p:spPr>
          <a:xfrm>
            <a:off x="828152" y="3695665"/>
            <a:ext cx="5442516" cy="1938992"/>
          </a:xfrm>
          <a:prstGeom prst="rect">
            <a:avLst/>
          </a:prstGeom>
          <a:noFill/>
        </p:spPr>
        <p:txBody>
          <a:bodyPr wrap="none" rtlCol="0">
            <a:spAutoFit/>
          </a:bodyPr>
          <a:lstStyle/>
          <a:p>
            <a:r>
              <a:rPr kumimoji="1" lang="ja-JP" altLang="en-US" sz="1000" dirty="0"/>
              <a:t>プレイヤーのランクやストーリーの進行度、イベント開催などの条件で各プレイヤーごとに</a:t>
            </a:r>
            <a:endParaRPr kumimoji="1" lang="en-US" altLang="ja-JP" sz="1000" dirty="0"/>
          </a:p>
          <a:p>
            <a:r>
              <a:rPr kumimoji="1" lang="ja-JP" altLang="en-US" sz="1000" dirty="0"/>
              <a:t>表示するアイテムを決める。</a:t>
            </a:r>
            <a:endParaRPr kumimoji="1" lang="en-US" altLang="ja-JP" sz="1000" dirty="0"/>
          </a:p>
          <a:p>
            <a:r>
              <a:rPr kumimoji="1" lang="ja-JP" altLang="en-US" sz="1000" dirty="0"/>
              <a:t>表示するアイテムは１個想定。</a:t>
            </a:r>
            <a:endParaRPr kumimoji="1" lang="en-US" altLang="ja-JP" sz="1000" dirty="0"/>
          </a:p>
          <a:p>
            <a:r>
              <a:rPr kumimoji="1" lang="ja-JP" altLang="en-US" sz="1000" dirty="0"/>
              <a:t>表示されるアイテムは、リアルマネーで購入できるもののみ。</a:t>
            </a:r>
            <a:endParaRPr kumimoji="1" lang="en-US" altLang="ja-JP" sz="1000" dirty="0"/>
          </a:p>
          <a:p>
            <a:endParaRPr kumimoji="1" lang="en-US" altLang="ja-JP" sz="1000" dirty="0"/>
          </a:p>
          <a:p>
            <a:r>
              <a:rPr kumimoji="1" lang="ja-JP" altLang="en-US" sz="1000" dirty="0"/>
              <a:t>本アイコンをタップすると、ショップに飛ぶのではなく、専用の購入確認ウィンドウを</a:t>
            </a:r>
            <a:endParaRPr kumimoji="1" lang="en-US" altLang="ja-JP" sz="1000" dirty="0"/>
          </a:p>
          <a:p>
            <a:r>
              <a:rPr kumimoji="1" lang="ja-JP" altLang="en-US" sz="1000" dirty="0"/>
              <a:t>表示して購入を選択するとその場で決済（</a:t>
            </a:r>
            <a:r>
              <a:rPr kumimoji="1" lang="en-US" altLang="ja-JP" sz="1000" dirty="0"/>
              <a:t>OS</a:t>
            </a:r>
            <a:r>
              <a:rPr kumimoji="1" lang="ja-JP" altLang="en-US" sz="1000" dirty="0"/>
              <a:t>の課金処理）を行う。</a:t>
            </a:r>
            <a:endParaRPr kumimoji="1" lang="en-US" altLang="ja-JP" sz="1000" dirty="0"/>
          </a:p>
          <a:p>
            <a:endParaRPr kumimoji="1" lang="en-US" altLang="ja-JP" sz="1000" dirty="0"/>
          </a:p>
          <a:p>
            <a:r>
              <a:rPr kumimoji="1" lang="ja-JP" altLang="en-US" sz="1000" dirty="0"/>
              <a:t>複数のアイテムが合わさった商品の場合、詳細ボタンを押すと、</a:t>
            </a:r>
            <a:endParaRPr kumimoji="1" lang="en-US" altLang="ja-JP" sz="1000" dirty="0"/>
          </a:p>
          <a:p>
            <a:r>
              <a:rPr kumimoji="1" lang="ja-JP" altLang="en-US" sz="1000" dirty="0"/>
              <a:t>共通メッセージウィンドウで購入時手に入るアイテムの内容の詳細を</a:t>
            </a:r>
            <a:endParaRPr kumimoji="1" lang="en-US" altLang="ja-JP" sz="1000" dirty="0"/>
          </a:p>
          <a:p>
            <a:r>
              <a:rPr kumimoji="1" lang="ja-JP" altLang="en-US" sz="1000" dirty="0"/>
              <a:t>確認することができる。</a:t>
            </a:r>
            <a:endParaRPr kumimoji="1" lang="en-US" altLang="ja-JP" sz="1000" dirty="0"/>
          </a:p>
          <a:p>
            <a:endParaRPr kumimoji="1" lang="en-US" altLang="ja-JP" sz="1000" dirty="0"/>
          </a:p>
        </p:txBody>
      </p:sp>
    </p:spTree>
    <p:extLst>
      <p:ext uri="{BB962C8B-B14F-4D97-AF65-F5344CB8AC3E}">
        <p14:creationId xmlns:p14="http://schemas.microsoft.com/office/powerpoint/2010/main" val="26997491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16" name="テキスト ボックス 15">
            <a:extLst>
              <a:ext uri="{FF2B5EF4-FFF2-40B4-BE49-F238E27FC236}">
                <a16:creationId xmlns:a16="http://schemas.microsoft.com/office/drawing/2014/main" id="{7B11E0BB-1AD9-4BC2-82C0-61A58B4E5A1C}"/>
              </a:ext>
            </a:extLst>
          </p:cNvPr>
          <p:cNvSpPr txBox="1"/>
          <p:nvPr/>
        </p:nvSpPr>
        <p:spPr>
          <a:xfrm>
            <a:off x="591845" y="522870"/>
            <a:ext cx="1980029" cy="307777"/>
          </a:xfrm>
          <a:prstGeom prst="rect">
            <a:avLst/>
          </a:prstGeom>
          <a:noFill/>
        </p:spPr>
        <p:txBody>
          <a:bodyPr wrap="none" rtlCol="0">
            <a:spAutoFit/>
          </a:bodyPr>
          <a:lstStyle/>
          <a:p>
            <a:r>
              <a:rPr kumimoji="1" lang="ja-JP" altLang="en-US" sz="1400" b="1" dirty="0"/>
              <a:t>○ヘッダの課金ボタン</a:t>
            </a:r>
            <a:endParaRPr kumimoji="1" lang="en-US" altLang="ja-JP" sz="1400" b="1" dirty="0"/>
          </a:p>
        </p:txBody>
      </p:sp>
      <p:sp>
        <p:nvSpPr>
          <p:cNvPr id="18" name="テキスト ボックス 17">
            <a:extLst>
              <a:ext uri="{FF2B5EF4-FFF2-40B4-BE49-F238E27FC236}">
                <a16:creationId xmlns:a16="http://schemas.microsoft.com/office/drawing/2014/main" id="{FB4F85F1-05CD-4C71-A95C-4557FDBFA014}"/>
              </a:ext>
            </a:extLst>
          </p:cNvPr>
          <p:cNvSpPr txBox="1"/>
          <p:nvPr/>
        </p:nvSpPr>
        <p:spPr>
          <a:xfrm>
            <a:off x="828152" y="830647"/>
            <a:ext cx="6596678" cy="1015663"/>
          </a:xfrm>
          <a:prstGeom prst="rect">
            <a:avLst/>
          </a:prstGeom>
          <a:noFill/>
        </p:spPr>
        <p:txBody>
          <a:bodyPr wrap="none" rtlCol="0">
            <a:spAutoFit/>
          </a:bodyPr>
          <a:lstStyle/>
          <a:p>
            <a:r>
              <a:rPr kumimoji="1" lang="ja-JP" altLang="en-US" sz="1000" dirty="0"/>
              <a:t>アピールというものではないが、課金アイテムを直接購入するためのショートカットとなっている。</a:t>
            </a:r>
            <a:endParaRPr kumimoji="1" lang="en-US" altLang="ja-JP" sz="1000" dirty="0"/>
          </a:p>
          <a:p>
            <a:endParaRPr kumimoji="1" lang="en-US" altLang="ja-JP" sz="1000" dirty="0"/>
          </a:p>
          <a:p>
            <a:r>
              <a:rPr kumimoji="1" lang="ja-JP" altLang="en-US" sz="1000" dirty="0"/>
              <a:t>ショップ処理内に含まれるクリスタル購入の際に表示される画面ないしはウィンドウを現在の画面上に表示し、</a:t>
            </a:r>
            <a:endParaRPr kumimoji="1" lang="en-US" altLang="ja-JP" sz="1000" dirty="0"/>
          </a:p>
          <a:p>
            <a:r>
              <a:rPr kumimoji="1" lang="ja-JP" altLang="en-US" sz="1000" dirty="0"/>
              <a:t>購入処理を実行する。</a:t>
            </a:r>
            <a:endParaRPr kumimoji="1" lang="en-US" altLang="ja-JP" sz="1000" dirty="0"/>
          </a:p>
          <a:p>
            <a:r>
              <a:rPr kumimoji="1" lang="ja-JP" altLang="en-US" sz="1000" dirty="0"/>
              <a:t>途中購入処理を抜けたり、購入処理が終了したりしたら元の画面にもどる。</a:t>
            </a:r>
            <a:endParaRPr kumimoji="1" lang="en-US" altLang="ja-JP" sz="1000" dirty="0"/>
          </a:p>
          <a:p>
            <a:r>
              <a:rPr kumimoji="1" lang="en-US" altLang="ja-JP" sz="1000" dirty="0"/>
              <a:t>※</a:t>
            </a:r>
            <a:r>
              <a:rPr kumimoji="1" lang="ja-JP" altLang="en-US" sz="1000" dirty="0"/>
              <a:t>ホームに限らず、ヘッダがある画面はこの挙動となる。</a:t>
            </a:r>
            <a:endParaRPr kumimoji="1" lang="en-US" altLang="ja-JP" sz="1000" dirty="0"/>
          </a:p>
        </p:txBody>
      </p:sp>
    </p:spTree>
    <p:extLst>
      <p:ext uri="{BB962C8B-B14F-4D97-AF65-F5344CB8AC3E}">
        <p14:creationId xmlns:p14="http://schemas.microsoft.com/office/powerpoint/2010/main" val="20669969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92D3DB3-0734-42DB-9479-44520B9AA28E}"/>
              </a:ext>
            </a:extLst>
          </p:cNvPr>
          <p:cNvPicPr>
            <a:picLocks noChangeAspect="1"/>
          </p:cNvPicPr>
          <p:nvPr/>
        </p:nvPicPr>
        <p:blipFill>
          <a:blip r:embed="rId2"/>
          <a:stretch>
            <a:fillRect/>
          </a:stretch>
        </p:blipFill>
        <p:spPr>
          <a:xfrm>
            <a:off x="591845" y="1154352"/>
            <a:ext cx="6478151" cy="4350997"/>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721946" cy="307777"/>
          </a:xfrm>
          <a:prstGeom prst="rect">
            <a:avLst/>
          </a:prstGeom>
          <a:noFill/>
        </p:spPr>
        <p:txBody>
          <a:bodyPr wrap="none" rtlCol="0">
            <a:spAutoFit/>
          </a:bodyPr>
          <a:lstStyle/>
          <a:p>
            <a:r>
              <a:rPr kumimoji="1" lang="ja-JP" altLang="en-US" sz="1400" b="1" dirty="0"/>
              <a:t>●</a:t>
            </a:r>
            <a:r>
              <a:rPr kumimoji="1" lang="en-US" altLang="ja-JP" sz="1400" b="1" dirty="0"/>
              <a:t>4</a:t>
            </a:r>
            <a:r>
              <a:rPr kumimoji="1" lang="ja-JP" altLang="en-US" sz="1400" b="1" dirty="0"/>
              <a:t>．隊員を愛でる</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160113" cy="246221"/>
          </a:xfrm>
          <a:prstGeom prst="rect">
            <a:avLst/>
          </a:prstGeom>
          <a:noFill/>
        </p:spPr>
        <p:txBody>
          <a:bodyPr wrap="none" rtlCol="0">
            <a:spAutoFit/>
          </a:bodyPr>
          <a:lstStyle/>
          <a:p>
            <a:r>
              <a:rPr kumimoji="1" lang="ja-JP" altLang="en-US" sz="1000" dirty="0"/>
              <a:t>ホーム画面には任意で選択したキャラを表示しておくことができる。</a:t>
            </a:r>
            <a:endParaRPr kumimoji="1" lang="en-US" altLang="ja-JP" sz="1000" dirty="0"/>
          </a:p>
        </p:txBody>
      </p:sp>
      <p:grpSp>
        <p:nvGrpSpPr>
          <p:cNvPr id="6" name="グループ化 5">
            <a:extLst>
              <a:ext uri="{FF2B5EF4-FFF2-40B4-BE49-F238E27FC236}">
                <a16:creationId xmlns:a16="http://schemas.microsoft.com/office/drawing/2014/main" id="{11FA1D49-C751-4B5D-86BE-FEDC59D7FB48}"/>
              </a:ext>
            </a:extLst>
          </p:cNvPr>
          <p:cNvGrpSpPr/>
          <p:nvPr/>
        </p:nvGrpSpPr>
        <p:grpSpPr>
          <a:xfrm>
            <a:off x="4572000" y="1092797"/>
            <a:ext cx="2601798" cy="4591566"/>
            <a:chOff x="4572000" y="1092797"/>
            <a:chExt cx="2601798" cy="4591566"/>
          </a:xfrm>
        </p:grpSpPr>
        <p:cxnSp>
          <p:nvCxnSpPr>
            <p:cNvPr id="4" name="直線コネクタ 3">
              <a:extLst>
                <a:ext uri="{FF2B5EF4-FFF2-40B4-BE49-F238E27FC236}">
                  <a16:creationId xmlns:a16="http://schemas.microsoft.com/office/drawing/2014/main" id="{A5104094-DD49-430D-9449-46C9AF3EB661}"/>
                </a:ext>
              </a:extLst>
            </p:cNvPr>
            <p:cNvCxnSpPr>
              <a:cxnSpLocks/>
            </p:cNvCxnSpPr>
            <p:nvPr/>
          </p:nvCxnSpPr>
          <p:spPr>
            <a:xfrm>
              <a:off x="4572000" y="1092797"/>
              <a:ext cx="2601798" cy="4591566"/>
            </a:xfrm>
            <a:prstGeom prst="line">
              <a:avLst/>
            </a:prstGeom>
            <a:ln w="476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DB87B574-04A9-4D03-A5D8-7D9F0D10B5A7}"/>
                </a:ext>
              </a:extLst>
            </p:cNvPr>
            <p:cNvCxnSpPr>
              <a:cxnSpLocks/>
            </p:cNvCxnSpPr>
            <p:nvPr/>
          </p:nvCxnSpPr>
          <p:spPr>
            <a:xfrm flipH="1">
              <a:off x="4572000" y="1092797"/>
              <a:ext cx="2601798" cy="4591566"/>
            </a:xfrm>
            <a:prstGeom prst="line">
              <a:avLst/>
            </a:prstGeom>
            <a:ln w="4762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7" name="テキスト ボックス 6">
            <a:extLst>
              <a:ext uri="{FF2B5EF4-FFF2-40B4-BE49-F238E27FC236}">
                <a16:creationId xmlns:a16="http://schemas.microsoft.com/office/drawing/2014/main" id="{08793723-8494-40CD-9F69-13DF4EEB70A1}"/>
              </a:ext>
            </a:extLst>
          </p:cNvPr>
          <p:cNvSpPr txBox="1"/>
          <p:nvPr/>
        </p:nvSpPr>
        <p:spPr>
          <a:xfrm>
            <a:off x="4996206" y="2782669"/>
            <a:ext cx="1753386" cy="646331"/>
          </a:xfrm>
          <a:prstGeom prst="rect">
            <a:avLst/>
          </a:prstGeom>
          <a:solidFill>
            <a:srgbClr val="FF0000">
              <a:alpha val="50000"/>
            </a:srgbClr>
          </a:solidFill>
        </p:spPr>
        <p:txBody>
          <a:bodyPr wrap="square" rtlCol="0">
            <a:spAutoFit/>
          </a:bodyPr>
          <a:lstStyle/>
          <a:p>
            <a:pPr algn="ctr"/>
            <a:r>
              <a:rPr kumimoji="1" lang="ja-JP" altLang="en-US" b="1" dirty="0">
                <a:solidFill>
                  <a:schemeClr val="bg1"/>
                </a:solidFill>
              </a:rPr>
              <a:t>２人同時は</a:t>
            </a:r>
            <a:endParaRPr kumimoji="1" lang="en-US" altLang="ja-JP" b="1" dirty="0">
              <a:solidFill>
                <a:schemeClr val="bg1"/>
              </a:solidFill>
            </a:endParaRPr>
          </a:p>
          <a:p>
            <a:pPr algn="ctr"/>
            <a:r>
              <a:rPr kumimoji="1" lang="ja-JP" altLang="en-US" b="1" dirty="0">
                <a:solidFill>
                  <a:schemeClr val="bg1"/>
                </a:solidFill>
              </a:rPr>
              <a:t>行わない</a:t>
            </a:r>
            <a:endParaRPr kumimoji="1" lang="en-US" altLang="ja-JP" b="1" dirty="0">
              <a:solidFill>
                <a:schemeClr val="bg1"/>
              </a:solidFill>
            </a:endParaRPr>
          </a:p>
        </p:txBody>
      </p:sp>
      <p:sp>
        <p:nvSpPr>
          <p:cNvPr id="13" name="テキスト ボックス 12">
            <a:extLst>
              <a:ext uri="{FF2B5EF4-FFF2-40B4-BE49-F238E27FC236}">
                <a16:creationId xmlns:a16="http://schemas.microsoft.com/office/drawing/2014/main" id="{62D95F81-248D-4774-A231-E05EF369E589}"/>
              </a:ext>
            </a:extLst>
          </p:cNvPr>
          <p:cNvSpPr txBox="1"/>
          <p:nvPr/>
        </p:nvSpPr>
        <p:spPr>
          <a:xfrm>
            <a:off x="591845" y="5580537"/>
            <a:ext cx="5365571" cy="246221"/>
          </a:xfrm>
          <a:prstGeom prst="rect">
            <a:avLst/>
          </a:prstGeom>
          <a:noFill/>
        </p:spPr>
        <p:txBody>
          <a:bodyPr wrap="none" rtlCol="0">
            <a:spAutoFit/>
          </a:bodyPr>
          <a:lstStyle/>
          <a:p>
            <a:r>
              <a:rPr kumimoji="1" lang="en-US" altLang="ja-JP" sz="1000" dirty="0"/>
              <a:t>※</a:t>
            </a:r>
            <a:r>
              <a:rPr kumimoji="1" lang="ja-JP" altLang="en-US" sz="1000" dirty="0"/>
              <a:t>セリフがボタンを隠している場合でもボタンの当たりは残しておく。</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追記）</a:t>
            </a:r>
            <a:endParaRPr kumimoji="1" lang="en-US" altLang="ja-JP" sz="1000" b="1" dirty="0">
              <a:solidFill>
                <a:srgbClr val="FF0000"/>
              </a:solidFill>
            </a:endParaRPr>
          </a:p>
        </p:txBody>
      </p:sp>
    </p:spTree>
    <p:extLst>
      <p:ext uri="{BB962C8B-B14F-4D97-AF65-F5344CB8AC3E}">
        <p14:creationId xmlns:p14="http://schemas.microsoft.com/office/powerpoint/2010/main" val="4523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graphicFrame>
        <p:nvGraphicFramePr>
          <p:cNvPr id="8" name="表 4">
            <a:extLst>
              <a:ext uri="{FF2B5EF4-FFF2-40B4-BE49-F238E27FC236}">
                <a16:creationId xmlns:a16="http://schemas.microsoft.com/office/drawing/2014/main" id="{9E728B95-9A61-4F69-866D-35CA21D52153}"/>
              </a:ext>
            </a:extLst>
          </p:cNvPr>
          <p:cNvGraphicFramePr>
            <a:graphicFrameLocks noGrp="1"/>
          </p:cNvGraphicFramePr>
          <p:nvPr>
            <p:extLst>
              <p:ext uri="{D42A27DB-BD31-4B8C-83A1-F6EECF244321}">
                <p14:modId xmlns:p14="http://schemas.microsoft.com/office/powerpoint/2010/main" val="1580057101"/>
              </p:ext>
            </p:extLst>
          </p:nvPr>
        </p:nvGraphicFramePr>
        <p:xfrm>
          <a:off x="591845" y="496011"/>
          <a:ext cx="7769730" cy="1463040"/>
        </p:xfrm>
        <a:graphic>
          <a:graphicData uri="http://schemas.openxmlformats.org/drawingml/2006/table">
            <a:tbl>
              <a:tblPr firstRow="1" bandRow="1">
                <a:tableStyleId>{5C22544A-7EE6-4342-B048-85BDC9FD1C3A}</a:tableStyleId>
              </a:tblPr>
              <a:tblGrid>
                <a:gridCol w="591342">
                  <a:extLst>
                    <a:ext uri="{9D8B030D-6E8A-4147-A177-3AD203B41FA5}">
                      <a16:colId xmlns:a16="http://schemas.microsoft.com/office/drawing/2014/main" val="1044498737"/>
                    </a:ext>
                  </a:extLst>
                </a:gridCol>
                <a:gridCol w="2097341">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01</a:t>
                      </a:r>
                      <a:endParaRPr kumimoji="1" lang="ja-JP" altLang="en-US" sz="1000" dirty="0"/>
                    </a:p>
                  </a:txBody>
                  <a:tcPr/>
                </a:tc>
                <a:tc>
                  <a:txBody>
                    <a:bodyPr/>
                    <a:lstStyle/>
                    <a:p>
                      <a:r>
                        <a:rPr kumimoji="1" lang="ja-JP" altLang="en-US" sz="1000" dirty="0"/>
                        <a:t>フレンドキャラ</a:t>
                      </a:r>
                    </a:p>
                  </a:txBody>
                  <a:tcPr/>
                </a:tc>
                <a:tc>
                  <a:txBody>
                    <a:bodyPr/>
                    <a:lstStyle/>
                    <a:p>
                      <a:r>
                        <a:rPr kumimoji="1" lang="ja-JP" altLang="en-US" sz="1000" dirty="0"/>
                        <a:t>後述のごく稀に遊びにくるフレンドキャラ。</a:t>
                      </a:r>
                      <a:endParaRPr kumimoji="1" lang="en-US" altLang="ja-JP" sz="1000" dirty="0"/>
                    </a:p>
                  </a:txBody>
                  <a:tcPr/>
                </a:tc>
                <a:extLst>
                  <a:ext uri="{0D108BD9-81ED-4DB2-BD59-A6C34878D82A}">
                    <a16:rowId xmlns:a16="http://schemas.microsoft.com/office/drawing/2014/main" val="4245473209"/>
                  </a:ext>
                </a:extLst>
              </a:tr>
              <a:tr h="0">
                <a:tc>
                  <a:txBody>
                    <a:bodyPr/>
                    <a:lstStyle/>
                    <a:p>
                      <a:r>
                        <a:rPr kumimoji="1" lang="en-US" altLang="ja-JP" sz="1000" dirty="0"/>
                        <a:t>02</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キャラ</a:t>
                      </a:r>
                    </a:p>
                  </a:txBody>
                  <a:tcPr/>
                </a:tc>
                <a:tc>
                  <a:txBody>
                    <a:bodyPr/>
                    <a:lstStyle/>
                    <a:p>
                      <a:r>
                        <a:rPr kumimoji="1" lang="ja-JP" altLang="en-US" sz="1000" dirty="0"/>
                        <a:t>自分が設定中のキャラ。</a:t>
                      </a:r>
                      <a:endParaRPr kumimoji="1" lang="en-US" altLang="ja-JP" sz="1000" dirty="0"/>
                    </a:p>
                  </a:txBody>
                  <a:tcPr/>
                </a:tc>
                <a:extLst>
                  <a:ext uri="{0D108BD9-81ED-4DB2-BD59-A6C34878D82A}">
                    <a16:rowId xmlns:a16="http://schemas.microsoft.com/office/drawing/2014/main" val="683571917"/>
                  </a:ext>
                </a:extLst>
              </a:tr>
              <a:tr h="0">
                <a:tc>
                  <a:txBody>
                    <a:bodyPr/>
                    <a:lstStyle/>
                    <a:p>
                      <a:r>
                        <a:rPr kumimoji="1" lang="en-US" altLang="ja-JP" sz="1000" dirty="0"/>
                        <a:t>03</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背景</a:t>
                      </a:r>
                    </a:p>
                  </a:txBody>
                  <a:tcPr/>
                </a:tc>
                <a:tc>
                  <a:txBody>
                    <a:bodyPr/>
                    <a:lstStyle/>
                    <a:p>
                      <a:r>
                        <a:rPr kumimoji="1" lang="ja-JP" altLang="en-US" sz="1000" dirty="0"/>
                        <a:t>背景。指令室的な背景を想定。（</a:t>
                      </a:r>
                      <a:r>
                        <a:rPr kumimoji="1" lang="en-US" altLang="ja-JP" sz="1000" dirty="0"/>
                        <a:t>2D</a:t>
                      </a:r>
                      <a:r>
                        <a:rPr kumimoji="1" lang="ja-JP" altLang="en-US" sz="1000" dirty="0"/>
                        <a:t>で問題ない）</a:t>
                      </a:r>
                      <a:endParaRPr kumimoji="1" lang="en-US" altLang="ja-JP" sz="1000" dirty="0"/>
                    </a:p>
                  </a:txBody>
                  <a:tcPr/>
                </a:tc>
                <a:extLst>
                  <a:ext uri="{0D108BD9-81ED-4DB2-BD59-A6C34878D82A}">
                    <a16:rowId xmlns:a16="http://schemas.microsoft.com/office/drawing/2014/main" val="394810117"/>
                  </a:ext>
                </a:extLst>
              </a:tr>
              <a:tr h="0">
                <a:tc>
                  <a:txBody>
                    <a:bodyPr/>
                    <a:lstStyle/>
                    <a:p>
                      <a:r>
                        <a:rPr kumimoji="1" lang="en-US" altLang="ja-JP" sz="1000" dirty="0"/>
                        <a:t>04</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切替</a:t>
                      </a:r>
                    </a:p>
                  </a:txBody>
                  <a:tcPr/>
                </a:tc>
                <a:tc>
                  <a:txBody>
                    <a:bodyPr/>
                    <a:lstStyle/>
                    <a:p>
                      <a:r>
                        <a:rPr kumimoji="1" lang="ja-JP" altLang="en-US" sz="1000" dirty="0"/>
                        <a:t>表示されているキャラを切り替えるボタン。</a:t>
                      </a:r>
                      <a:endParaRPr kumimoji="1" lang="en-US" altLang="ja-JP" sz="1000" dirty="0"/>
                    </a:p>
                  </a:txBody>
                  <a:tcPr/>
                </a:tc>
                <a:extLst>
                  <a:ext uri="{0D108BD9-81ED-4DB2-BD59-A6C34878D82A}">
                    <a16:rowId xmlns:a16="http://schemas.microsoft.com/office/drawing/2014/main" val="3072044960"/>
                  </a:ext>
                </a:extLst>
              </a:tr>
              <a:tr h="0">
                <a:tc>
                  <a:txBody>
                    <a:bodyPr/>
                    <a:lstStyle/>
                    <a:p>
                      <a:r>
                        <a:rPr kumimoji="1" lang="en-US" altLang="ja-JP" sz="1000" dirty="0"/>
                        <a:t>05</a:t>
                      </a:r>
                      <a:endParaRPr kumimoji="1" lang="ja-JP" altLang="en-US" sz="1000" dirty="0"/>
                    </a:p>
                  </a:txBody>
                  <a:tcPr/>
                </a:tc>
                <a:tc>
                  <a:txBody>
                    <a:bodyPr/>
                    <a:lstStyle/>
                    <a:p>
                      <a:r>
                        <a:rPr kumimoji="1" lang="ja-JP" altLang="en-US" sz="1000" dirty="0"/>
                        <a:t>セリフ</a:t>
                      </a:r>
                    </a:p>
                  </a:txBody>
                  <a:tcPr/>
                </a:tc>
                <a:tc>
                  <a:txBody>
                    <a:bodyPr/>
                    <a:lstStyle/>
                    <a:p>
                      <a:r>
                        <a:rPr kumimoji="1" lang="ja-JP" altLang="en-US" sz="1000" dirty="0"/>
                        <a:t>セリフを話すときだけ字幕的に表示し、セリフを話した後には消える。</a:t>
                      </a:r>
                    </a:p>
                  </a:txBody>
                  <a:tcPr/>
                </a:tc>
                <a:extLst>
                  <a:ext uri="{0D108BD9-81ED-4DB2-BD59-A6C34878D82A}">
                    <a16:rowId xmlns:a16="http://schemas.microsoft.com/office/drawing/2014/main" val="147847588"/>
                  </a:ext>
                </a:extLst>
              </a:tr>
            </a:tbl>
          </a:graphicData>
        </a:graphic>
      </p:graphicFrame>
      <p:sp>
        <p:nvSpPr>
          <p:cNvPr id="11" name="テキスト ボックス 10">
            <a:extLst>
              <a:ext uri="{FF2B5EF4-FFF2-40B4-BE49-F238E27FC236}">
                <a16:creationId xmlns:a16="http://schemas.microsoft.com/office/drawing/2014/main" id="{894B307A-86E1-402F-99CE-DC4D00DDB9ED}"/>
              </a:ext>
            </a:extLst>
          </p:cNvPr>
          <p:cNvSpPr txBox="1"/>
          <p:nvPr/>
        </p:nvSpPr>
        <p:spPr>
          <a:xfrm>
            <a:off x="591845" y="2044295"/>
            <a:ext cx="2941831" cy="307777"/>
          </a:xfrm>
          <a:prstGeom prst="rect">
            <a:avLst/>
          </a:prstGeom>
          <a:noFill/>
        </p:spPr>
        <p:txBody>
          <a:bodyPr wrap="none" rtlCol="0">
            <a:spAutoFit/>
          </a:bodyPr>
          <a:lstStyle/>
          <a:p>
            <a:r>
              <a:rPr kumimoji="1" lang="ja-JP" altLang="en-US" sz="1400" b="1" dirty="0"/>
              <a:t>○表示キャラついて</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追記）</a:t>
            </a:r>
            <a:endParaRPr kumimoji="1" lang="ja-JP" altLang="en-US" sz="1400" b="1" dirty="0">
              <a:solidFill>
                <a:srgbClr val="FF0000"/>
              </a:solidFill>
            </a:endParaRPr>
          </a:p>
        </p:txBody>
      </p:sp>
      <p:sp>
        <p:nvSpPr>
          <p:cNvPr id="12" name="テキスト ボックス 11">
            <a:extLst>
              <a:ext uri="{FF2B5EF4-FFF2-40B4-BE49-F238E27FC236}">
                <a16:creationId xmlns:a16="http://schemas.microsoft.com/office/drawing/2014/main" id="{6ED32E3F-ECBF-40D5-9C92-748ED774D569}"/>
              </a:ext>
            </a:extLst>
          </p:cNvPr>
          <p:cNvSpPr txBox="1"/>
          <p:nvPr/>
        </p:nvSpPr>
        <p:spPr>
          <a:xfrm>
            <a:off x="828152" y="2352072"/>
            <a:ext cx="5314275" cy="553998"/>
          </a:xfrm>
          <a:prstGeom prst="rect">
            <a:avLst/>
          </a:prstGeom>
          <a:noFill/>
        </p:spPr>
        <p:txBody>
          <a:bodyPr wrap="none" rtlCol="0">
            <a:spAutoFit/>
          </a:bodyPr>
          <a:lstStyle/>
          <a:p>
            <a:r>
              <a:rPr kumimoji="1" lang="ja-JP" altLang="en-US" sz="1000" dirty="0"/>
              <a:t>初期状態は黒木の通常。</a:t>
            </a:r>
            <a:endParaRPr kumimoji="1" lang="en-US" altLang="ja-JP" sz="1000" dirty="0"/>
          </a:p>
          <a:p>
            <a:r>
              <a:rPr kumimoji="1" lang="ja-JP" altLang="en-US" sz="1000" dirty="0"/>
              <a:t>画面にある「切替」ボタンをタップすると、黒木を含めたキャラ一覧が表示されるので、</a:t>
            </a:r>
            <a:endParaRPr kumimoji="1" lang="en-US" altLang="ja-JP" sz="1000" dirty="0"/>
          </a:p>
          <a:p>
            <a:r>
              <a:rPr kumimoji="1" lang="ja-JP" altLang="en-US" sz="1000" dirty="0"/>
              <a:t>表示するキャラと、そのキャラに着せたい</a:t>
            </a:r>
            <a:r>
              <a:rPr kumimoji="1" lang="ja-JP" altLang="en-US" sz="1000" dirty="0">
                <a:solidFill>
                  <a:srgbClr val="FF0000"/>
                </a:solidFill>
              </a:rPr>
              <a:t>ＴＲカード</a:t>
            </a:r>
            <a:r>
              <a:rPr kumimoji="1" lang="ja-JP" altLang="en-US" sz="1000" dirty="0"/>
              <a:t>をを設定する。</a:t>
            </a:r>
            <a:endParaRPr kumimoji="1" lang="en-US" altLang="ja-JP" sz="1000" dirty="0"/>
          </a:p>
        </p:txBody>
      </p:sp>
      <p:sp>
        <p:nvSpPr>
          <p:cNvPr id="19" name="テキスト ボックス 18">
            <a:extLst>
              <a:ext uri="{FF2B5EF4-FFF2-40B4-BE49-F238E27FC236}">
                <a16:creationId xmlns:a16="http://schemas.microsoft.com/office/drawing/2014/main" id="{92EAC861-076D-4B51-8143-9017E6652950}"/>
              </a:ext>
            </a:extLst>
          </p:cNvPr>
          <p:cNvSpPr txBox="1"/>
          <p:nvPr/>
        </p:nvSpPr>
        <p:spPr>
          <a:xfrm>
            <a:off x="828152" y="5108393"/>
            <a:ext cx="800219" cy="276999"/>
          </a:xfrm>
          <a:prstGeom prst="rect">
            <a:avLst/>
          </a:prstGeom>
          <a:noFill/>
        </p:spPr>
        <p:txBody>
          <a:bodyPr wrap="none" rtlCol="0">
            <a:spAutoFit/>
          </a:bodyPr>
          <a:lstStyle/>
          <a:p>
            <a:r>
              <a:rPr kumimoji="1" lang="ja-JP" altLang="en-US" sz="1200" b="1" dirty="0"/>
              <a:t>・セリフ</a:t>
            </a:r>
          </a:p>
        </p:txBody>
      </p:sp>
      <p:sp>
        <p:nvSpPr>
          <p:cNvPr id="20" name="テキスト ボックス 19">
            <a:extLst>
              <a:ext uri="{FF2B5EF4-FFF2-40B4-BE49-F238E27FC236}">
                <a16:creationId xmlns:a16="http://schemas.microsoft.com/office/drawing/2014/main" id="{429128C4-0AD3-4070-B28B-DA917CD04CBC}"/>
              </a:ext>
            </a:extLst>
          </p:cNvPr>
          <p:cNvSpPr txBox="1"/>
          <p:nvPr/>
        </p:nvSpPr>
        <p:spPr>
          <a:xfrm>
            <a:off x="1036033" y="5391964"/>
            <a:ext cx="5397631" cy="707886"/>
          </a:xfrm>
          <a:prstGeom prst="rect">
            <a:avLst/>
          </a:prstGeom>
          <a:noFill/>
        </p:spPr>
        <p:txBody>
          <a:bodyPr wrap="none" rtlCol="0">
            <a:spAutoFit/>
          </a:bodyPr>
          <a:lstStyle/>
          <a:p>
            <a:r>
              <a:rPr kumimoji="1" lang="ja-JP" altLang="en-US" sz="1000" dirty="0"/>
              <a:t>前述の通り遷移によるセリフは必ず発生させる。</a:t>
            </a:r>
            <a:endParaRPr kumimoji="1" lang="en-US" altLang="ja-JP" sz="1000" dirty="0"/>
          </a:p>
          <a:p>
            <a:endParaRPr kumimoji="1" lang="en-US" altLang="ja-JP" sz="1000" dirty="0"/>
          </a:p>
          <a:p>
            <a:r>
              <a:rPr kumimoji="1" lang="ja-JP" altLang="en-US" sz="1000" dirty="0"/>
              <a:t>また、タップによるモーション再生時、その</a:t>
            </a:r>
            <a:r>
              <a:rPr kumimoji="1" lang="en-US" altLang="ja-JP" sz="1000" dirty="0"/>
              <a:t>3</a:t>
            </a:r>
            <a:r>
              <a:rPr kumimoji="1" lang="ja-JP" altLang="en-US" sz="1000" dirty="0"/>
              <a:t>～</a:t>
            </a:r>
            <a:r>
              <a:rPr kumimoji="1" lang="en-US" altLang="ja-JP" sz="1000" dirty="0"/>
              <a:t>5</a:t>
            </a:r>
            <a:r>
              <a:rPr kumimoji="1" lang="ja-JP" altLang="en-US" sz="1000" dirty="0"/>
              <a:t>回に</a:t>
            </a:r>
            <a:r>
              <a:rPr kumimoji="1" lang="en-US" altLang="ja-JP" sz="1000" dirty="0"/>
              <a:t>1</a:t>
            </a:r>
            <a:r>
              <a:rPr kumimoji="1" lang="ja-JP" altLang="en-US" sz="1000" dirty="0"/>
              <a:t>度はセリフをともなうようにす。</a:t>
            </a:r>
            <a:endParaRPr kumimoji="1" lang="en-US" altLang="ja-JP" sz="1000" dirty="0"/>
          </a:p>
          <a:p>
            <a:r>
              <a:rPr kumimoji="1" lang="ja-JP" altLang="en-US" sz="1000" dirty="0"/>
              <a:t>これも前述の挙動リストを基に決定する。</a:t>
            </a:r>
            <a:endParaRPr kumimoji="1" lang="en-US" altLang="ja-JP" sz="1000" dirty="0"/>
          </a:p>
        </p:txBody>
      </p:sp>
      <p:sp>
        <p:nvSpPr>
          <p:cNvPr id="21" name="テキスト ボックス 20">
            <a:extLst>
              <a:ext uri="{FF2B5EF4-FFF2-40B4-BE49-F238E27FC236}">
                <a16:creationId xmlns:a16="http://schemas.microsoft.com/office/drawing/2014/main" id="{E85D3B83-9EF1-4843-A57B-6BF90C1410CF}"/>
              </a:ext>
            </a:extLst>
          </p:cNvPr>
          <p:cNvSpPr txBox="1"/>
          <p:nvPr/>
        </p:nvSpPr>
        <p:spPr>
          <a:xfrm>
            <a:off x="591844" y="3036072"/>
            <a:ext cx="3416320" cy="307777"/>
          </a:xfrm>
          <a:prstGeom prst="rect">
            <a:avLst/>
          </a:prstGeom>
          <a:noFill/>
        </p:spPr>
        <p:txBody>
          <a:bodyPr wrap="none" rtlCol="0">
            <a:spAutoFit/>
          </a:bodyPr>
          <a:lstStyle/>
          <a:p>
            <a:r>
              <a:rPr kumimoji="1" lang="ja-JP" altLang="en-US" sz="1400" b="1" dirty="0"/>
              <a:t>○キャラへのアクションとリアクション</a:t>
            </a:r>
          </a:p>
        </p:txBody>
      </p:sp>
      <p:sp>
        <p:nvSpPr>
          <p:cNvPr id="22" name="テキスト ボックス 21">
            <a:extLst>
              <a:ext uri="{FF2B5EF4-FFF2-40B4-BE49-F238E27FC236}">
                <a16:creationId xmlns:a16="http://schemas.microsoft.com/office/drawing/2014/main" id="{998AE4EE-106A-4E8E-90F4-6DD97FAFF9A2}"/>
              </a:ext>
            </a:extLst>
          </p:cNvPr>
          <p:cNvSpPr txBox="1"/>
          <p:nvPr/>
        </p:nvSpPr>
        <p:spPr>
          <a:xfrm>
            <a:off x="828151" y="4441932"/>
            <a:ext cx="1569660" cy="276999"/>
          </a:xfrm>
          <a:prstGeom prst="rect">
            <a:avLst/>
          </a:prstGeom>
          <a:noFill/>
        </p:spPr>
        <p:txBody>
          <a:bodyPr wrap="none" rtlCol="0">
            <a:spAutoFit/>
          </a:bodyPr>
          <a:lstStyle/>
          <a:p>
            <a:r>
              <a:rPr kumimoji="1" lang="ja-JP" altLang="en-US" sz="1200" b="1" dirty="0"/>
              <a:t>・タップによる挙動</a:t>
            </a:r>
          </a:p>
        </p:txBody>
      </p:sp>
      <p:sp>
        <p:nvSpPr>
          <p:cNvPr id="23" name="テキスト ボックス 22">
            <a:extLst>
              <a:ext uri="{FF2B5EF4-FFF2-40B4-BE49-F238E27FC236}">
                <a16:creationId xmlns:a16="http://schemas.microsoft.com/office/drawing/2014/main" id="{D6A8ECA8-56C8-4009-BF6D-076BAF4A4111}"/>
              </a:ext>
            </a:extLst>
          </p:cNvPr>
          <p:cNvSpPr txBox="1"/>
          <p:nvPr/>
        </p:nvSpPr>
        <p:spPr>
          <a:xfrm>
            <a:off x="828151" y="3444117"/>
            <a:ext cx="1415772" cy="276999"/>
          </a:xfrm>
          <a:prstGeom prst="rect">
            <a:avLst/>
          </a:prstGeom>
          <a:noFill/>
        </p:spPr>
        <p:txBody>
          <a:bodyPr wrap="none" rtlCol="0">
            <a:spAutoFit/>
          </a:bodyPr>
          <a:lstStyle/>
          <a:p>
            <a:r>
              <a:rPr kumimoji="1" lang="ja-JP" altLang="en-US" sz="1200" b="1" dirty="0"/>
              <a:t>・遷移による挙動</a:t>
            </a:r>
          </a:p>
        </p:txBody>
      </p:sp>
      <p:sp>
        <p:nvSpPr>
          <p:cNvPr id="24" name="テキスト ボックス 23">
            <a:extLst>
              <a:ext uri="{FF2B5EF4-FFF2-40B4-BE49-F238E27FC236}">
                <a16:creationId xmlns:a16="http://schemas.microsoft.com/office/drawing/2014/main" id="{BA39494F-14CC-40F1-96A1-E74F0DFB5340}"/>
              </a:ext>
            </a:extLst>
          </p:cNvPr>
          <p:cNvSpPr txBox="1"/>
          <p:nvPr/>
        </p:nvSpPr>
        <p:spPr>
          <a:xfrm>
            <a:off x="1036033" y="3758092"/>
            <a:ext cx="5570756" cy="553998"/>
          </a:xfrm>
          <a:prstGeom prst="rect">
            <a:avLst/>
          </a:prstGeom>
          <a:noFill/>
        </p:spPr>
        <p:txBody>
          <a:bodyPr wrap="none" rtlCol="0">
            <a:spAutoFit/>
          </a:bodyPr>
          <a:lstStyle/>
          <a:p>
            <a:r>
              <a:rPr kumimoji="1" lang="ja-JP" altLang="en-US" sz="1000" dirty="0"/>
              <a:t>ホーム画面に遷移してきた際に、１モーションの再生とそれに合わせたセリフの表示を行う。</a:t>
            </a:r>
            <a:endParaRPr kumimoji="1" lang="en-US" altLang="ja-JP" sz="1000" dirty="0"/>
          </a:p>
          <a:p>
            <a:endParaRPr kumimoji="1" lang="en-US" altLang="ja-JP" sz="1000" dirty="0"/>
          </a:p>
          <a:p>
            <a:r>
              <a:rPr kumimoji="1" lang="ja-JP" altLang="en-US" sz="1000" dirty="0"/>
              <a:t>各キャラのホームにおける挙動リストが作成される想定。（後述）</a:t>
            </a:r>
            <a:endParaRPr kumimoji="1" lang="en-US" altLang="ja-JP" sz="1000" dirty="0"/>
          </a:p>
        </p:txBody>
      </p:sp>
      <p:sp>
        <p:nvSpPr>
          <p:cNvPr id="25" name="テキスト ボックス 24">
            <a:extLst>
              <a:ext uri="{FF2B5EF4-FFF2-40B4-BE49-F238E27FC236}">
                <a16:creationId xmlns:a16="http://schemas.microsoft.com/office/drawing/2014/main" id="{08A32810-4BF1-4117-9A5B-B3BF141041D4}"/>
              </a:ext>
            </a:extLst>
          </p:cNvPr>
          <p:cNvSpPr txBox="1"/>
          <p:nvPr/>
        </p:nvSpPr>
        <p:spPr>
          <a:xfrm>
            <a:off x="1036033" y="4755907"/>
            <a:ext cx="4801314" cy="246221"/>
          </a:xfrm>
          <a:prstGeom prst="rect">
            <a:avLst/>
          </a:prstGeom>
          <a:noFill/>
        </p:spPr>
        <p:txBody>
          <a:bodyPr wrap="none" rtlCol="0">
            <a:spAutoFit/>
          </a:bodyPr>
          <a:lstStyle/>
          <a:p>
            <a:r>
              <a:rPr kumimoji="1" lang="ja-JP" altLang="en-US" sz="1000" dirty="0"/>
              <a:t>ホームに表示されているキャラをタップすることで、モーションの再生を行う。</a:t>
            </a:r>
            <a:endParaRPr kumimoji="1" lang="en-US" altLang="ja-JP" sz="1000" dirty="0"/>
          </a:p>
        </p:txBody>
      </p:sp>
    </p:spTree>
    <p:extLst>
      <p:ext uri="{BB962C8B-B14F-4D97-AF65-F5344CB8AC3E}">
        <p14:creationId xmlns:p14="http://schemas.microsoft.com/office/powerpoint/2010/main" val="3853331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14</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graphicFrame>
        <p:nvGraphicFramePr>
          <p:cNvPr id="8" name="表 4">
            <a:extLst>
              <a:ext uri="{FF2B5EF4-FFF2-40B4-BE49-F238E27FC236}">
                <a16:creationId xmlns:a16="http://schemas.microsoft.com/office/drawing/2014/main" id="{9E728B95-9A61-4F69-866D-35CA21D52153}"/>
              </a:ext>
            </a:extLst>
          </p:cNvPr>
          <p:cNvGraphicFramePr>
            <a:graphicFrameLocks noGrp="1"/>
          </p:cNvGraphicFramePr>
          <p:nvPr>
            <p:extLst>
              <p:ext uri="{D42A27DB-BD31-4B8C-83A1-F6EECF244321}">
                <p14:modId xmlns:p14="http://schemas.microsoft.com/office/powerpoint/2010/main" val="1432182575"/>
              </p:ext>
            </p:extLst>
          </p:nvPr>
        </p:nvGraphicFramePr>
        <p:xfrm>
          <a:off x="591845" y="1247470"/>
          <a:ext cx="5122475" cy="1219200"/>
        </p:xfrm>
        <a:graphic>
          <a:graphicData uri="http://schemas.openxmlformats.org/drawingml/2006/table">
            <a:tbl>
              <a:tblPr firstRow="1" bandRow="1">
                <a:tableStyleId>{5C22544A-7EE6-4342-B048-85BDC9FD1C3A}</a:tableStyleId>
              </a:tblPr>
              <a:tblGrid>
                <a:gridCol w="598805">
                  <a:extLst>
                    <a:ext uri="{9D8B030D-6E8A-4147-A177-3AD203B41FA5}">
                      <a16:colId xmlns:a16="http://schemas.microsoft.com/office/drawing/2014/main" val="1044498737"/>
                    </a:ext>
                  </a:extLst>
                </a:gridCol>
                <a:gridCol w="598805">
                  <a:extLst>
                    <a:ext uri="{9D8B030D-6E8A-4147-A177-3AD203B41FA5}">
                      <a16:colId xmlns:a16="http://schemas.microsoft.com/office/drawing/2014/main" val="183351607"/>
                    </a:ext>
                  </a:extLst>
                </a:gridCol>
                <a:gridCol w="852805">
                  <a:extLst>
                    <a:ext uri="{9D8B030D-6E8A-4147-A177-3AD203B41FA5}">
                      <a16:colId xmlns:a16="http://schemas.microsoft.com/office/drawing/2014/main" val="1241192983"/>
                    </a:ext>
                  </a:extLst>
                </a:gridCol>
                <a:gridCol w="3072060">
                  <a:extLst>
                    <a:ext uri="{9D8B030D-6E8A-4147-A177-3AD203B41FA5}">
                      <a16:colId xmlns:a16="http://schemas.microsoft.com/office/drawing/2014/main" val="387090635"/>
                    </a:ext>
                  </a:extLst>
                </a:gridCol>
              </a:tblGrid>
              <a:tr h="0">
                <a:tc>
                  <a:txBody>
                    <a:bodyPr/>
                    <a:lstStyle/>
                    <a:p>
                      <a:r>
                        <a:rPr kumimoji="1" lang="ja-JP" altLang="en-US" sz="1000" dirty="0"/>
                        <a:t>キャラ</a:t>
                      </a:r>
                    </a:p>
                  </a:txBody>
                  <a:tcPr/>
                </a:tc>
                <a:tc>
                  <a:txBody>
                    <a:bodyPr/>
                    <a:lstStyle/>
                    <a:p>
                      <a:r>
                        <a:rPr kumimoji="1" lang="ja-JP" altLang="en-US" sz="1000" dirty="0"/>
                        <a:t>条件</a:t>
                      </a:r>
                    </a:p>
                  </a:txBody>
                  <a:tcPr/>
                </a:tc>
                <a:tc>
                  <a:txBody>
                    <a:bodyPr/>
                    <a:lstStyle/>
                    <a:p>
                      <a:r>
                        <a:rPr kumimoji="1" lang="ja-JP" altLang="en-US" sz="1000" dirty="0"/>
                        <a:t>挙動</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rowSpan="4">
                  <a:txBody>
                    <a:bodyPr/>
                    <a:lstStyle/>
                    <a:p>
                      <a:r>
                        <a:rPr kumimoji="1" lang="ja-JP" altLang="en-US" sz="1000" dirty="0"/>
                        <a:t>黒木</a:t>
                      </a:r>
                    </a:p>
                  </a:txBody>
                  <a:tcPr>
                    <a:solidFill>
                      <a:srgbClr val="CFD5EA"/>
                    </a:solidFill>
                  </a:tcPr>
                </a:tc>
                <a:tc rowSpan="2">
                  <a:txBody>
                    <a:bodyPr/>
                    <a:lstStyle/>
                    <a:p>
                      <a:pPr marL="0" algn="l" defTabSz="914400" rtl="0" eaLnBrk="1" latinLnBrk="0" hangingPunct="1"/>
                      <a:r>
                        <a:rPr kumimoji="1" lang="ja-JP" altLang="en-US" sz="1000" kern="1200" dirty="0">
                          <a:solidFill>
                            <a:schemeClr val="dk1"/>
                          </a:solidFill>
                          <a:latin typeface="+mn-lt"/>
                          <a:ea typeface="+mn-ea"/>
                          <a:cs typeface="+mn-cs"/>
                        </a:rPr>
                        <a:t>遷移時</a:t>
                      </a:r>
                    </a:p>
                  </a:txBody>
                  <a:tcPr>
                    <a:solidFill>
                      <a:srgbClr val="CFD5EA"/>
                    </a:solidFill>
                  </a:tcPr>
                </a:tc>
                <a:tc>
                  <a:txBody>
                    <a:bodyPr/>
                    <a:lstStyle/>
                    <a:p>
                      <a:r>
                        <a:rPr kumimoji="1" lang="ja-JP" altLang="en-US" sz="1000" dirty="0"/>
                        <a:t>モーション</a:t>
                      </a:r>
                      <a:endParaRPr kumimoji="1" lang="en-US" altLang="ja-JP" sz="1000" dirty="0"/>
                    </a:p>
                  </a:txBody>
                  <a:tcPr/>
                </a:tc>
                <a:tc>
                  <a:txBody>
                    <a:bodyPr/>
                    <a:lstStyle/>
                    <a:p>
                      <a:r>
                        <a:rPr kumimoji="1" lang="ja-JP" altLang="en-US" sz="1000" dirty="0"/>
                        <a:t>特定のモーションからランダム再生。</a:t>
                      </a:r>
                      <a:endParaRPr kumimoji="1" lang="en-US" altLang="ja-JP" sz="1000" dirty="0"/>
                    </a:p>
                  </a:txBody>
                  <a:tcPr/>
                </a:tc>
                <a:extLst>
                  <a:ext uri="{0D108BD9-81ED-4DB2-BD59-A6C34878D82A}">
                    <a16:rowId xmlns:a16="http://schemas.microsoft.com/office/drawing/2014/main" val="4245473209"/>
                  </a:ext>
                </a:extLst>
              </a:tr>
              <a:tr h="0">
                <a:tc vMerge="1">
                  <a:txBody>
                    <a:bodyPr/>
                    <a:lstStyle/>
                    <a:p>
                      <a:endParaRPr kumimoji="1" lang="ja-JP" altLang="en-US" sz="1000" dirty="0"/>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tc>
                <a:tc>
                  <a:txBody>
                    <a:bodyPr/>
                    <a:lstStyle/>
                    <a:p>
                      <a:r>
                        <a:rPr kumimoji="1" lang="ja-JP" altLang="en-US" sz="1000" dirty="0"/>
                        <a:t>セリフ</a:t>
                      </a:r>
                      <a:endParaRPr kumimoji="1" lang="en-US" altLang="ja-JP" sz="1000" dirty="0"/>
                    </a:p>
                  </a:txBody>
                  <a:tcPr/>
                </a:tc>
                <a:tc>
                  <a:txBody>
                    <a:bodyPr/>
                    <a:lstStyle/>
                    <a:p>
                      <a:r>
                        <a:rPr kumimoji="1" lang="ja-JP" altLang="en-US" sz="1000" dirty="0"/>
                        <a:t>遷移用セリフからランダム再生</a:t>
                      </a:r>
                      <a:endParaRPr kumimoji="1" lang="en-US" altLang="ja-JP" sz="1000" dirty="0"/>
                    </a:p>
                  </a:txBody>
                  <a:tcPr/>
                </a:tc>
                <a:extLst>
                  <a:ext uri="{0D108BD9-81ED-4DB2-BD59-A6C34878D82A}">
                    <a16:rowId xmlns:a16="http://schemas.microsoft.com/office/drawing/2014/main" val="683571917"/>
                  </a:ext>
                </a:extLst>
              </a:tr>
              <a:tr h="0">
                <a:tc vMerge="1">
                  <a:txBody>
                    <a:bodyPr/>
                    <a:lstStyle/>
                    <a:p>
                      <a:endParaRPr kumimoji="1" lang="ja-JP" altLang="en-US" sz="1000" dirty="0"/>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タップ</a:t>
                      </a:r>
                    </a:p>
                  </a:txBody>
                  <a:tcPr>
                    <a:solidFill>
                      <a:srgbClr val="E9EBF5"/>
                    </a:solidFill>
                  </a:tcPr>
                </a:tc>
                <a:tc>
                  <a:txBody>
                    <a:bodyPr/>
                    <a:lstStyle/>
                    <a:p>
                      <a:r>
                        <a:rPr kumimoji="1" lang="ja-JP" altLang="en-US" sz="1000" dirty="0"/>
                        <a:t>モーション</a:t>
                      </a:r>
                      <a:endParaRPr kumimoji="1" lang="en-US" altLang="ja-JP" sz="1000" dirty="0"/>
                    </a:p>
                  </a:txBody>
                  <a:tcPr/>
                </a:tc>
                <a:tc>
                  <a:txBody>
                    <a:bodyPr/>
                    <a:lstStyle/>
                    <a:p>
                      <a:r>
                        <a:rPr kumimoji="1" lang="ja-JP" altLang="en-US" sz="1000" dirty="0"/>
                        <a:t>特定のモーションからランダム再生。</a:t>
                      </a:r>
                      <a:endParaRPr kumimoji="1" lang="en-US" altLang="ja-JP" sz="1000" dirty="0"/>
                    </a:p>
                  </a:txBody>
                  <a:tcPr/>
                </a:tc>
                <a:extLst>
                  <a:ext uri="{0D108BD9-81ED-4DB2-BD59-A6C34878D82A}">
                    <a16:rowId xmlns:a16="http://schemas.microsoft.com/office/drawing/2014/main" val="394810117"/>
                  </a:ext>
                </a:extLst>
              </a:tr>
              <a:tr h="0">
                <a:tc vMerge="1">
                  <a:txBody>
                    <a:bodyPr/>
                    <a:lstStyle/>
                    <a:p>
                      <a:endParaRPr kumimoji="1" lang="ja-JP" altLang="en-US" sz="1000" dirty="0"/>
                    </a:p>
                  </a:txBody>
                  <a:tcPr/>
                </a:tc>
                <a:tc vMerge="1">
                  <a:txBody>
                    <a:bodyPr/>
                    <a:lstStyle/>
                    <a:p>
                      <a:endParaRPr kumimoji="1" lang="ja-JP" altLang="en-US" sz="1000" dirty="0"/>
                    </a:p>
                  </a:txBody>
                  <a:tcPr/>
                </a:tc>
                <a:tc>
                  <a:txBody>
                    <a:bodyPr/>
                    <a:lstStyle/>
                    <a:p>
                      <a:r>
                        <a:rPr kumimoji="1" lang="ja-JP" altLang="en-US" sz="1000" dirty="0"/>
                        <a:t>セリフ</a:t>
                      </a:r>
                    </a:p>
                  </a:txBody>
                  <a:tcPr/>
                </a:tc>
                <a:tc>
                  <a:txBody>
                    <a:bodyPr/>
                    <a:lstStyle/>
                    <a:p>
                      <a:r>
                        <a:rPr kumimoji="1" lang="en-US" altLang="ja-JP" sz="1000" dirty="0"/>
                        <a:t>3</a:t>
                      </a:r>
                      <a:r>
                        <a:rPr kumimoji="1" lang="ja-JP" altLang="en-US" sz="1000" dirty="0"/>
                        <a:t>～</a:t>
                      </a:r>
                      <a:r>
                        <a:rPr kumimoji="1" lang="en-US" altLang="ja-JP" sz="1000" dirty="0"/>
                        <a:t>5</a:t>
                      </a:r>
                      <a:r>
                        <a:rPr kumimoji="1" lang="ja-JP" altLang="en-US" sz="1000" dirty="0"/>
                        <a:t>回に一度、ホーム用セリフからランダム再生</a:t>
                      </a:r>
                    </a:p>
                  </a:txBody>
                  <a:tcPr/>
                </a:tc>
                <a:extLst>
                  <a:ext uri="{0D108BD9-81ED-4DB2-BD59-A6C34878D82A}">
                    <a16:rowId xmlns:a16="http://schemas.microsoft.com/office/drawing/2014/main" val="147847588"/>
                  </a:ext>
                </a:extLst>
              </a:tr>
            </a:tbl>
          </a:graphicData>
        </a:graphic>
      </p:graphicFrame>
      <p:sp>
        <p:nvSpPr>
          <p:cNvPr id="11" name="テキスト ボックス 10">
            <a:extLst>
              <a:ext uri="{FF2B5EF4-FFF2-40B4-BE49-F238E27FC236}">
                <a16:creationId xmlns:a16="http://schemas.microsoft.com/office/drawing/2014/main" id="{894B307A-86E1-402F-99CE-DC4D00DDB9ED}"/>
              </a:ext>
            </a:extLst>
          </p:cNvPr>
          <p:cNvSpPr txBox="1"/>
          <p:nvPr/>
        </p:nvSpPr>
        <p:spPr>
          <a:xfrm>
            <a:off x="591845" y="467872"/>
            <a:ext cx="1800493" cy="307777"/>
          </a:xfrm>
          <a:prstGeom prst="rect">
            <a:avLst/>
          </a:prstGeom>
          <a:noFill/>
        </p:spPr>
        <p:txBody>
          <a:bodyPr wrap="none" rtlCol="0">
            <a:spAutoFit/>
          </a:bodyPr>
          <a:lstStyle/>
          <a:p>
            <a:r>
              <a:rPr kumimoji="1" lang="ja-JP" altLang="en-US" sz="1400" b="1" dirty="0"/>
              <a:t>○ホーム挙動リスト</a:t>
            </a:r>
          </a:p>
        </p:txBody>
      </p:sp>
      <p:sp>
        <p:nvSpPr>
          <p:cNvPr id="19" name="テキスト ボックス 18">
            <a:extLst>
              <a:ext uri="{FF2B5EF4-FFF2-40B4-BE49-F238E27FC236}">
                <a16:creationId xmlns:a16="http://schemas.microsoft.com/office/drawing/2014/main" id="{C3BAE69C-F0B7-4B5A-AE2A-4FD8DD1A064D}"/>
              </a:ext>
            </a:extLst>
          </p:cNvPr>
          <p:cNvSpPr txBox="1"/>
          <p:nvPr/>
        </p:nvSpPr>
        <p:spPr>
          <a:xfrm>
            <a:off x="828152" y="782221"/>
            <a:ext cx="4410182" cy="400110"/>
          </a:xfrm>
          <a:prstGeom prst="rect">
            <a:avLst/>
          </a:prstGeom>
          <a:noFill/>
        </p:spPr>
        <p:txBody>
          <a:bodyPr wrap="none" rtlCol="0">
            <a:spAutoFit/>
          </a:bodyPr>
          <a:lstStyle/>
          <a:p>
            <a:r>
              <a:rPr kumimoji="1" lang="ja-JP" altLang="en-US" sz="1000" dirty="0"/>
              <a:t>基本的には前に書いた物をまとめただけ。</a:t>
            </a:r>
            <a:endParaRPr kumimoji="1" lang="en-US" altLang="ja-JP" sz="1000" dirty="0"/>
          </a:p>
          <a:p>
            <a:r>
              <a:rPr kumimoji="1" lang="ja-JP" altLang="en-US" sz="1000" dirty="0"/>
              <a:t>実際のリストには選択されるモーション</a:t>
            </a:r>
            <a:r>
              <a:rPr kumimoji="1" lang="en-US" altLang="ja-JP" sz="1000" dirty="0"/>
              <a:t>ID</a:t>
            </a:r>
            <a:r>
              <a:rPr kumimoji="1" lang="ja-JP" altLang="en-US" sz="1000" dirty="0"/>
              <a:t>やセリフ</a:t>
            </a:r>
            <a:r>
              <a:rPr kumimoji="1" lang="en-US" altLang="ja-JP" sz="1000" dirty="0"/>
              <a:t>ID</a:t>
            </a:r>
            <a:r>
              <a:rPr kumimoji="1" lang="ja-JP" altLang="en-US" sz="1000" dirty="0"/>
              <a:t>が記述される想定。</a:t>
            </a:r>
            <a:endParaRPr kumimoji="1" lang="en-US" altLang="ja-JP" sz="1000" dirty="0"/>
          </a:p>
        </p:txBody>
      </p:sp>
      <p:sp>
        <p:nvSpPr>
          <p:cNvPr id="21" name="テキスト ボックス 20">
            <a:extLst>
              <a:ext uri="{FF2B5EF4-FFF2-40B4-BE49-F238E27FC236}">
                <a16:creationId xmlns:a16="http://schemas.microsoft.com/office/drawing/2014/main" id="{322A641A-D4AF-47E0-9E4C-CA71150A1D65}"/>
              </a:ext>
            </a:extLst>
          </p:cNvPr>
          <p:cNvSpPr txBox="1"/>
          <p:nvPr/>
        </p:nvSpPr>
        <p:spPr>
          <a:xfrm>
            <a:off x="591844" y="2784602"/>
            <a:ext cx="1082348" cy="307777"/>
          </a:xfrm>
          <a:prstGeom prst="rect">
            <a:avLst/>
          </a:prstGeom>
          <a:noFill/>
        </p:spPr>
        <p:txBody>
          <a:bodyPr wrap="none" rtlCol="0">
            <a:spAutoFit/>
          </a:bodyPr>
          <a:lstStyle/>
          <a:p>
            <a:r>
              <a:rPr kumimoji="1" lang="ja-JP" altLang="en-US" sz="1400" b="1" dirty="0"/>
              <a:t>○来客表示</a:t>
            </a:r>
          </a:p>
        </p:txBody>
      </p:sp>
      <p:sp>
        <p:nvSpPr>
          <p:cNvPr id="15" name="テキスト ボックス 14">
            <a:extLst>
              <a:ext uri="{FF2B5EF4-FFF2-40B4-BE49-F238E27FC236}">
                <a16:creationId xmlns:a16="http://schemas.microsoft.com/office/drawing/2014/main" id="{29BC4DE2-0055-47DF-8B44-E9D7203B2F84}"/>
              </a:ext>
            </a:extLst>
          </p:cNvPr>
          <p:cNvSpPr txBox="1"/>
          <p:nvPr/>
        </p:nvSpPr>
        <p:spPr>
          <a:xfrm>
            <a:off x="828152" y="3092379"/>
            <a:ext cx="6981398" cy="246221"/>
          </a:xfrm>
          <a:prstGeom prst="rect">
            <a:avLst/>
          </a:prstGeom>
          <a:noFill/>
        </p:spPr>
        <p:txBody>
          <a:bodyPr wrap="none" rtlCol="0">
            <a:spAutoFit/>
          </a:bodyPr>
          <a:lstStyle/>
          <a:p>
            <a:r>
              <a:rPr kumimoji="1" lang="ja-JP" altLang="en-US" sz="1000" dirty="0"/>
              <a:t>全バージョンにあった、２キャラの同時表示を無くし、ある条件によって別キャラが一時的に表示されるようにする。</a:t>
            </a:r>
            <a:endParaRPr kumimoji="1" lang="en-US" altLang="ja-JP" sz="1000" dirty="0"/>
          </a:p>
        </p:txBody>
      </p:sp>
      <p:sp>
        <p:nvSpPr>
          <p:cNvPr id="16" name="テキスト ボックス 15">
            <a:extLst>
              <a:ext uri="{FF2B5EF4-FFF2-40B4-BE49-F238E27FC236}">
                <a16:creationId xmlns:a16="http://schemas.microsoft.com/office/drawing/2014/main" id="{843C6B5F-7A8E-47CD-A685-8586A9BD0ED3}"/>
              </a:ext>
            </a:extLst>
          </p:cNvPr>
          <p:cNvSpPr txBox="1"/>
          <p:nvPr/>
        </p:nvSpPr>
        <p:spPr>
          <a:xfrm>
            <a:off x="828150" y="3399897"/>
            <a:ext cx="1569660" cy="276999"/>
          </a:xfrm>
          <a:prstGeom prst="rect">
            <a:avLst/>
          </a:prstGeom>
          <a:noFill/>
        </p:spPr>
        <p:txBody>
          <a:bodyPr wrap="none" rtlCol="0">
            <a:spAutoFit/>
          </a:bodyPr>
          <a:lstStyle/>
          <a:p>
            <a:r>
              <a:rPr kumimoji="1" lang="ja-JP" altLang="en-US" sz="1200" b="1" dirty="0"/>
              <a:t>・イベント発生条件</a:t>
            </a:r>
          </a:p>
        </p:txBody>
      </p:sp>
      <p:sp>
        <p:nvSpPr>
          <p:cNvPr id="17" name="テキスト ボックス 16">
            <a:extLst>
              <a:ext uri="{FF2B5EF4-FFF2-40B4-BE49-F238E27FC236}">
                <a16:creationId xmlns:a16="http://schemas.microsoft.com/office/drawing/2014/main" id="{760802EF-D150-44CB-9653-A14446DD67F6}"/>
              </a:ext>
            </a:extLst>
          </p:cNvPr>
          <p:cNvSpPr txBox="1"/>
          <p:nvPr/>
        </p:nvSpPr>
        <p:spPr>
          <a:xfrm>
            <a:off x="1133018" y="3768926"/>
            <a:ext cx="4491935" cy="276999"/>
          </a:xfrm>
          <a:prstGeom prst="rect">
            <a:avLst/>
          </a:prstGeom>
          <a:noFill/>
        </p:spPr>
        <p:txBody>
          <a:bodyPr wrap="none" rtlCol="0">
            <a:spAutoFit/>
          </a:bodyPr>
          <a:lstStyle/>
          <a:p>
            <a:r>
              <a:rPr kumimoji="1" lang="ja-JP" altLang="en-US" sz="1200" b="1" dirty="0">
                <a:highlight>
                  <a:srgbClr val="FFFF00"/>
                </a:highlight>
              </a:rPr>
              <a:t>自キャラ内のプレゼント蓄積度が</a:t>
            </a:r>
            <a:r>
              <a:rPr kumimoji="1" lang="en-US" altLang="ja-JP" sz="1200" b="1" dirty="0">
                <a:highlight>
                  <a:srgbClr val="FFFF00"/>
                </a:highlight>
              </a:rPr>
              <a:t>90%</a:t>
            </a:r>
            <a:r>
              <a:rPr kumimoji="1" lang="ja-JP" altLang="en-US" sz="1200" b="1" dirty="0">
                <a:highlight>
                  <a:srgbClr val="FFFF00"/>
                </a:highlight>
              </a:rPr>
              <a:t>以上あるキャラがいる。</a:t>
            </a:r>
            <a:endParaRPr kumimoji="1" lang="en-US" altLang="ja-JP" sz="1200" b="1" dirty="0">
              <a:highlight>
                <a:srgbClr val="FFFF00"/>
              </a:highlight>
            </a:endParaRPr>
          </a:p>
        </p:txBody>
      </p:sp>
      <p:sp>
        <p:nvSpPr>
          <p:cNvPr id="22" name="四角形: 角を丸くする 21">
            <a:extLst>
              <a:ext uri="{FF2B5EF4-FFF2-40B4-BE49-F238E27FC236}">
                <a16:creationId xmlns:a16="http://schemas.microsoft.com/office/drawing/2014/main" id="{06F31609-C032-4943-9227-9D4F33444ADD}"/>
              </a:ext>
            </a:extLst>
          </p:cNvPr>
          <p:cNvSpPr/>
          <p:nvPr/>
        </p:nvSpPr>
        <p:spPr>
          <a:xfrm>
            <a:off x="1232303" y="4106382"/>
            <a:ext cx="5385313" cy="994950"/>
          </a:xfrm>
          <a:prstGeom prst="roundRect">
            <a:avLst>
              <a:gd name="adj" fmla="val 13233"/>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dirty="0"/>
              <a:t>プレゼント蓄積度とは</a:t>
            </a:r>
            <a:endParaRPr kumimoji="1" lang="en-US" altLang="ja-JP" sz="1000" dirty="0"/>
          </a:p>
          <a:p>
            <a:endParaRPr kumimoji="1" lang="en-US" altLang="ja-JP" sz="1000" dirty="0"/>
          </a:p>
          <a:p>
            <a:r>
              <a:rPr kumimoji="1" lang="ja-JP" altLang="en-US" sz="1000" dirty="0"/>
              <a:t>一番風呂で</a:t>
            </a:r>
            <a:r>
              <a:rPr kumimoji="1" lang="en-US" altLang="ja-JP" sz="1000" dirty="0"/>
              <a:t>MVP</a:t>
            </a:r>
            <a:r>
              <a:rPr kumimoji="1" lang="ja-JP" altLang="en-US" sz="1000" dirty="0"/>
              <a:t>にプレゼントを渡すことでそのキャラに蓄積していく数値。</a:t>
            </a:r>
            <a:endParaRPr kumimoji="1" lang="en-US" altLang="ja-JP" sz="1000" dirty="0"/>
          </a:p>
          <a:p>
            <a:r>
              <a:rPr kumimoji="1" lang="ja-JP" altLang="en-US" sz="1000" dirty="0"/>
              <a:t>最大値に達するとルーレットが行われることになる。</a:t>
            </a:r>
            <a:endParaRPr kumimoji="1" lang="en-US" altLang="ja-JP" sz="1000" dirty="0"/>
          </a:p>
          <a:p>
            <a:r>
              <a:rPr kumimoji="1" lang="ja-JP" altLang="en-US" sz="1000" dirty="0"/>
              <a:t>蓄積度については最大値に対する蓄積した数値の％となる。小数点以下切捨てで構わない。</a:t>
            </a:r>
            <a:endParaRPr kumimoji="1" lang="en-US" altLang="ja-JP" sz="1000" dirty="0"/>
          </a:p>
        </p:txBody>
      </p:sp>
      <p:sp>
        <p:nvSpPr>
          <p:cNvPr id="23" name="テキスト ボックス 22">
            <a:extLst>
              <a:ext uri="{FF2B5EF4-FFF2-40B4-BE49-F238E27FC236}">
                <a16:creationId xmlns:a16="http://schemas.microsoft.com/office/drawing/2014/main" id="{E2A8E384-57B9-4586-B4B7-AE4E29B0892A}"/>
              </a:ext>
            </a:extLst>
          </p:cNvPr>
          <p:cNvSpPr txBox="1"/>
          <p:nvPr/>
        </p:nvSpPr>
        <p:spPr>
          <a:xfrm>
            <a:off x="822678" y="5214976"/>
            <a:ext cx="3108543" cy="276999"/>
          </a:xfrm>
          <a:prstGeom prst="rect">
            <a:avLst/>
          </a:prstGeom>
          <a:noFill/>
        </p:spPr>
        <p:txBody>
          <a:bodyPr wrap="none" rtlCol="0">
            <a:spAutoFit/>
          </a:bodyPr>
          <a:lstStyle/>
          <a:p>
            <a:r>
              <a:rPr kumimoji="1" lang="ja-JP" altLang="en-US" sz="1200" b="1" dirty="0"/>
              <a:t>・イベント発生確率と再抽選インターバル</a:t>
            </a:r>
          </a:p>
        </p:txBody>
      </p:sp>
      <p:sp>
        <p:nvSpPr>
          <p:cNvPr id="24" name="テキスト ボックス 23">
            <a:extLst>
              <a:ext uri="{FF2B5EF4-FFF2-40B4-BE49-F238E27FC236}">
                <a16:creationId xmlns:a16="http://schemas.microsoft.com/office/drawing/2014/main" id="{BDF61299-A307-4501-8940-0B9F61301F5B}"/>
              </a:ext>
            </a:extLst>
          </p:cNvPr>
          <p:cNvSpPr txBox="1"/>
          <p:nvPr/>
        </p:nvSpPr>
        <p:spPr>
          <a:xfrm>
            <a:off x="1024536" y="5491975"/>
            <a:ext cx="6211956" cy="800219"/>
          </a:xfrm>
          <a:prstGeom prst="rect">
            <a:avLst/>
          </a:prstGeom>
          <a:noFill/>
        </p:spPr>
        <p:txBody>
          <a:bodyPr wrap="square" rtlCol="0">
            <a:spAutoFit/>
          </a:bodyPr>
          <a:lstStyle/>
          <a:p>
            <a:r>
              <a:rPr kumimoji="1" lang="ja-JP" altLang="en-US" sz="1000" dirty="0"/>
              <a:t>上記の条件が満たされている場合、</a:t>
            </a:r>
            <a:r>
              <a:rPr kumimoji="1" lang="en-US" altLang="ja-JP" sz="1600" b="1" dirty="0">
                <a:solidFill>
                  <a:srgbClr val="00B050"/>
                </a:solidFill>
              </a:rPr>
              <a:t>50%</a:t>
            </a:r>
            <a:r>
              <a:rPr kumimoji="1" lang="ja-JP" altLang="en-US" sz="1000" dirty="0"/>
              <a:t>の確率で発生させる。</a:t>
            </a:r>
            <a:endParaRPr kumimoji="1" lang="en-US" altLang="ja-JP" sz="1000" dirty="0"/>
          </a:p>
          <a:p>
            <a:endParaRPr kumimoji="1" lang="en-US" altLang="ja-JP" sz="1000" dirty="0"/>
          </a:p>
          <a:p>
            <a:r>
              <a:rPr kumimoji="1" lang="ja-JP" altLang="en-US" sz="1000" dirty="0"/>
              <a:t>一度キャラがやってきたら、</a:t>
            </a:r>
            <a:r>
              <a:rPr kumimoji="1" lang="en-US" altLang="ja-JP" sz="1000" dirty="0"/>
              <a:t>4</a:t>
            </a:r>
            <a:r>
              <a:rPr kumimoji="1" lang="ja-JP" altLang="en-US" sz="1000" dirty="0"/>
              <a:t>時間（仮）のあいだは出現しないようにする。</a:t>
            </a:r>
            <a:endParaRPr kumimoji="1" lang="en-US" altLang="ja-JP" sz="1000" dirty="0"/>
          </a:p>
          <a:p>
            <a:r>
              <a:rPr kumimoji="1" lang="ja-JP" altLang="en-US" sz="1000" dirty="0"/>
              <a:t>これは本挙動にレア度を持たせるため。（時間あるいは出現率は調整する）</a:t>
            </a:r>
            <a:endParaRPr kumimoji="1" lang="en-US" altLang="ja-JP" sz="1000" dirty="0"/>
          </a:p>
        </p:txBody>
      </p:sp>
    </p:spTree>
    <p:extLst>
      <p:ext uri="{BB962C8B-B14F-4D97-AF65-F5344CB8AC3E}">
        <p14:creationId xmlns:p14="http://schemas.microsoft.com/office/powerpoint/2010/main" val="31709143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6095F99-88D0-49BC-A015-FBD8C526C4B0}"/>
              </a:ext>
            </a:extLst>
          </p:cNvPr>
          <p:cNvPicPr>
            <a:picLocks noChangeAspect="1"/>
          </p:cNvPicPr>
          <p:nvPr/>
        </p:nvPicPr>
        <p:blipFill>
          <a:blip r:embed="rId2"/>
          <a:stretch>
            <a:fillRect/>
          </a:stretch>
        </p:blipFill>
        <p:spPr>
          <a:xfrm>
            <a:off x="3020045" y="2116221"/>
            <a:ext cx="1683818" cy="2931090"/>
          </a:xfrm>
          <a:prstGeom prst="rect">
            <a:avLst/>
          </a:prstGeom>
        </p:spPr>
      </p:pic>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15</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9" name="テキスト ボックス 8">
            <a:extLst>
              <a:ext uri="{FF2B5EF4-FFF2-40B4-BE49-F238E27FC236}">
                <a16:creationId xmlns:a16="http://schemas.microsoft.com/office/drawing/2014/main" id="{47768D77-6C59-4EB7-993D-89C199F056E4}"/>
              </a:ext>
            </a:extLst>
          </p:cNvPr>
          <p:cNvSpPr txBox="1"/>
          <p:nvPr/>
        </p:nvSpPr>
        <p:spPr>
          <a:xfrm>
            <a:off x="828151" y="619196"/>
            <a:ext cx="1107996" cy="276999"/>
          </a:xfrm>
          <a:prstGeom prst="rect">
            <a:avLst/>
          </a:prstGeom>
          <a:noFill/>
        </p:spPr>
        <p:txBody>
          <a:bodyPr wrap="none" rtlCol="0">
            <a:spAutoFit/>
          </a:bodyPr>
          <a:lstStyle/>
          <a:p>
            <a:r>
              <a:rPr kumimoji="1" lang="ja-JP" altLang="en-US" sz="1200" b="1" dirty="0"/>
              <a:t>・来客の流れ</a:t>
            </a:r>
          </a:p>
        </p:txBody>
      </p:sp>
      <p:sp>
        <p:nvSpPr>
          <p:cNvPr id="14" name="テキスト ボックス 13">
            <a:extLst>
              <a:ext uri="{FF2B5EF4-FFF2-40B4-BE49-F238E27FC236}">
                <a16:creationId xmlns:a16="http://schemas.microsoft.com/office/drawing/2014/main" id="{FDF1180B-C995-4397-91C8-32FD0357428E}"/>
              </a:ext>
            </a:extLst>
          </p:cNvPr>
          <p:cNvSpPr txBox="1"/>
          <p:nvPr/>
        </p:nvSpPr>
        <p:spPr>
          <a:xfrm>
            <a:off x="1036033" y="896195"/>
            <a:ext cx="4929555" cy="400110"/>
          </a:xfrm>
          <a:prstGeom prst="rect">
            <a:avLst/>
          </a:prstGeom>
          <a:noFill/>
        </p:spPr>
        <p:txBody>
          <a:bodyPr wrap="none" rtlCol="0">
            <a:spAutoFit/>
          </a:bodyPr>
          <a:lstStyle/>
          <a:p>
            <a:r>
              <a:rPr kumimoji="1" lang="ja-JP" altLang="en-US" sz="1000" dirty="0"/>
              <a:t>もっともルーレット発生が近いキャラがすでに表示されているキャラがどうかで、</a:t>
            </a:r>
            <a:endParaRPr kumimoji="1" lang="en-US" altLang="ja-JP" sz="1000" dirty="0"/>
          </a:p>
          <a:p>
            <a:r>
              <a:rPr kumimoji="1" lang="ja-JP" altLang="en-US" sz="1000" dirty="0"/>
              <a:t>若干挙動が異なる。</a:t>
            </a:r>
            <a:endParaRPr kumimoji="1" lang="en-US" altLang="ja-JP" sz="1000" dirty="0"/>
          </a:p>
        </p:txBody>
      </p:sp>
      <p:sp>
        <p:nvSpPr>
          <p:cNvPr id="2" name="四角形: 角を丸くする 1">
            <a:extLst>
              <a:ext uri="{FF2B5EF4-FFF2-40B4-BE49-F238E27FC236}">
                <a16:creationId xmlns:a16="http://schemas.microsoft.com/office/drawing/2014/main" id="{02B24D42-6118-408A-A67D-DEF863AD0990}"/>
              </a:ext>
            </a:extLst>
          </p:cNvPr>
          <p:cNvSpPr/>
          <p:nvPr/>
        </p:nvSpPr>
        <p:spPr>
          <a:xfrm>
            <a:off x="1096590" y="1415128"/>
            <a:ext cx="1084082" cy="26034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ホームに遷移</a:t>
            </a:r>
          </a:p>
        </p:txBody>
      </p:sp>
      <p:sp>
        <p:nvSpPr>
          <p:cNvPr id="8" name="正方形/長方形 7">
            <a:extLst>
              <a:ext uri="{FF2B5EF4-FFF2-40B4-BE49-F238E27FC236}">
                <a16:creationId xmlns:a16="http://schemas.microsoft.com/office/drawing/2014/main" id="{D6D96C19-001B-4748-9B61-7B5D888F9928}"/>
              </a:ext>
            </a:extLst>
          </p:cNvPr>
          <p:cNvSpPr/>
          <p:nvPr/>
        </p:nvSpPr>
        <p:spPr>
          <a:xfrm>
            <a:off x="840976" y="2695175"/>
            <a:ext cx="1595309" cy="480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該当キャラ演出</a:t>
            </a:r>
          </a:p>
        </p:txBody>
      </p:sp>
      <p:sp>
        <p:nvSpPr>
          <p:cNvPr id="33" name="ひし形 32">
            <a:extLst>
              <a:ext uri="{FF2B5EF4-FFF2-40B4-BE49-F238E27FC236}">
                <a16:creationId xmlns:a16="http://schemas.microsoft.com/office/drawing/2014/main" id="{ADF37698-D19A-4C70-A69D-857C3177C80E}"/>
              </a:ext>
            </a:extLst>
          </p:cNvPr>
          <p:cNvSpPr/>
          <p:nvPr/>
        </p:nvSpPr>
        <p:spPr>
          <a:xfrm>
            <a:off x="840976" y="1864949"/>
            <a:ext cx="1595309" cy="45920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dirty="0"/>
              <a:t>発生チェック</a:t>
            </a:r>
          </a:p>
        </p:txBody>
      </p:sp>
      <p:sp>
        <p:nvSpPr>
          <p:cNvPr id="40" name="四角形: 角を丸くする 39">
            <a:extLst>
              <a:ext uri="{FF2B5EF4-FFF2-40B4-BE49-F238E27FC236}">
                <a16:creationId xmlns:a16="http://schemas.microsoft.com/office/drawing/2014/main" id="{A85F8091-FD36-43EA-9F4E-4D44700CE278}"/>
              </a:ext>
            </a:extLst>
          </p:cNvPr>
          <p:cNvSpPr/>
          <p:nvPr/>
        </p:nvSpPr>
        <p:spPr>
          <a:xfrm>
            <a:off x="1100242" y="4237944"/>
            <a:ext cx="1084082" cy="26034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00" dirty="0"/>
              <a:t>END</a:t>
            </a:r>
            <a:endParaRPr kumimoji="1" lang="ja-JP" altLang="en-US" sz="1000" dirty="0"/>
          </a:p>
        </p:txBody>
      </p:sp>
      <p:cxnSp>
        <p:nvCxnSpPr>
          <p:cNvPr id="16" name="直線矢印コネクタ 15">
            <a:extLst>
              <a:ext uri="{FF2B5EF4-FFF2-40B4-BE49-F238E27FC236}">
                <a16:creationId xmlns:a16="http://schemas.microsoft.com/office/drawing/2014/main" id="{031A3781-9BFC-4AD2-8992-64FF308F38CB}"/>
              </a:ext>
            </a:extLst>
          </p:cNvPr>
          <p:cNvCxnSpPr>
            <a:stCxn id="2" idx="2"/>
            <a:endCxn id="33" idx="0"/>
          </p:cNvCxnSpPr>
          <p:nvPr/>
        </p:nvCxnSpPr>
        <p:spPr>
          <a:xfrm>
            <a:off x="1638631" y="1675475"/>
            <a:ext cx="0" cy="189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9C3ECD38-9A49-4567-BC53-AAA19DB31F64}"/>
              </a:ext>
            </a:extLst>
          </p:cNvPr>
          <p:cNvCxnSpPr>
            <a:cxnSpLocks/>
            <a:stCxn id="33" idx="2"/>
            <a:endCxn id="8" idx="0"/>
          </p:cNvCxnSpPr>
          <p:nvPr/>
        </p:nvCxnSpPr>
        <p:spPr>
          <a:xfrm>
            <a:off x="1638631" y="2324155"/>
            <a:ext cx="0" cy="3710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CFA8D801-3A1E-434B-A3B7-2B8E0B741A82}"/>
              </a:ext>
            </a:extLst>
          </p:cNvPr>
          <p:cNvCxnSpPr>
            <a:cxnSpLocks/>
            <a:stCxn id="8" idx="2"/>
            <a:endCxn id="44" idx="0"/>
          </p:cNvCxnSpPr>
          <p:nvPr/>
        </p:nvCxnSpPr>
        <p:spPr>
          <a:xfrm>
            <a:off x="1638631" y="3175356"/>
            <a:ext cx="0" cy="2748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線矢印コネクタ 44">
            <a:extLst>
              <a:ext uri="{FF2B5EF4-FFF2-40B4-BE49-F238E27FC236}">
                <a16:creationId xmlns:a16="http://schemas.microsoft.com/office/drawing/2014/main" id="{3781DCEC-8344-4EEA-AAAF-84C0B860F59F}"/>
              </a:ext>
            </a:extLst>
          </p:cNvPr>
          <p:cNvCxnSpPr>
            <a:cxnSpLocks/>
            <a:stCxn id="33" idx="3"/>
          </p:cNvCxnSpPr>
          <p:nvPr/>
        </p:nvCxnSpPr>
        <p:spPr>
          <a:xfrm flipH="1">
            <a:off x="1638630" y="2094552"/>
            <a:ext cx="797655" cy="1196336"/>
          </a:xfrm>
          <a:prstGeom prst="bentConnector4">
            <a:avLst>
              <a:gd name="adj1" fmla="val -28659"/>
              <a:gd name="adj2" fmla="val 99783"/>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CF4C9163-A42A-40C7-B1A7-E2F7BB18BCD0}"/>
              </a:ext>
            </a:extLst>
          </p:cNvPr>
          <p:cNvSpPr txBox="1"/>
          <p:nvPr/>
        </p:nvSpPr>
        <p:spPr>
          <a:xfrm>
            <a:off x="1676140" y="2353867"/>
            <a:ext cx="260007" cy="215444"/>
          </a:xfrm>
          <a:prstGeom prst="rect">
            <a:avLst/>
          </a:prstGeom>
          <a:noFill/>
        </p:spPr>
        <p:txBody>
          <a:bodyPr wrap="none" rtlCol="0" anchor="ctr">
            <a:normAutofit/>
          </a:bodyPr>
          <a:lstStyle/>
          <a:p>
            <a:pPr algn="ctr"/>
            <a:r>
              <a:rPr kumimoji="1" lang="ja-JP" altLang="en-US" sz="800" dirty="0"/>
              <a:t>発生</a:t>
            </a:r>
          </a:p>
        </p:txBody>
      </p:sp>
      <p:sp>
        <p:nvSpPr>
          <p:cNvPr id="55" name="テキスト ボックス 54">
            <a:extLst>
              <a:ext uri="{FF2B5EF4-FFF2-40B4-BE49-F238E27FC236}">
                <a16:creationId xmlns:a16="http://schemas.microsoft.com/office/drawing/2014/main" id="{2E900CD8-6A18-4C43-B245-EF6827BE4FFF}"/>
              </a:ext>
            </a:extLst>
          </p:cNvPr>
          <p:cNvSpPr txBox="1"/>
          <p:nvPr/>
        </p:nvSpPr>
        <p:spPr>
          <a:xfrm>
            <a:off x="2317294" y="1845824"/>
            <a:ext cx="260007" cy="215444"/>
          </a:xfrm>
          <a:prstGeom prst="rect">
            <a:avLst/>
          </a:prstGeom>
          <a:noFill/>
        </p:spPr>
        <p:txBody>
          <a:bodyPr wrap="none" rtlCol="0" anchor="ctr">
            <a:normAutofit/>
          </a:bodyPr>
          <a:lstStyle/>
          <a:p>
            <a:pPr algn="ctr"/>
            <a:r>
              <a:rPr kumimoji="1" lang="ja-JP" altLang="en-US" sz="800" dirty="0"/>
              <a:t>なし</a:t>
            </a:r>
          </a:p>
        </p:txBody>
      </p:sp>
      <p:sp>
        <p:nvSpPr>
          <p:cNvPr id="44" name="正方形/長方形 43">
            <a:extLst>
              <a:ext uri="{FF2B5EF4-FFF2-40B4-BE49-F238E27FC236}">
                <a16:creationId xmlns:a16="http://schemas.microsoft.com/office/drawing/2014/main" id="{3332EE2F-6692-48F3-8E7A-59326504A4AB}"/>
              </a:ext>
            </a:extLst>
          </p:cNvPr>
          <p:cNvSpPr/>
          <p:nvPr/>
        </p:nvSpPr>
        <p:spPr>
          <a:xfrm>
            <a:off x="840976" y="3450224"/>
            <a:ext cx="1595309" cy="480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セットキャラ</a:t>
            </a:r>
            <a:r>
              <a:rPr kumimoji="1" lang="en-US" altLang="ja-JP" sz="1000" dirty="0"/>
              <a:t>IN</a:t>
            </a:r>
            <a:endParaRPr kumimoji="1" lang="ja-JP" altLang="en-US" sz="1000" dirty="0"/>
          </a:p>
        </p:txBody>
      </p:sp>
      <p:cxnSp>
        <p:nvCxnSpPr>
          <p:cNvPr id="46" name="直線矢印コネクタ 45">
            <a:extLst>
              <a:ext uri="{FF2B5EF4-FFF2-40B4-BE49-F238E27FC236}">
                <a16:creationId xmlns:a16="http://schemas.microsoft.com/office/drawing/2014/main" id="{F0BA54EA-BFE7-4784-9EAF-6CA75028206A}"/>
              </a:ext>
            </a:extLst>
          </p:cNvPr>
          <p:cNvCxnSpPr>
            <a:cxnSpLocks/>
            <a:stCxn id="44" idx="2"/>
            <a:endCxn id="40" idx="0"/>
          </p:cNvCxnSpPr>
          <p:nvPr/>
        </p:nvCxnSpPr>
        <p:spPr>
          <a:xfrm>
            <a:off x="1638631" y="3930405"/>
            <a:ext cx="3652" cy="307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EF86CC11-D7BC-487E-AAB7-ED6D1124997C}"/>
              </a:ext>
            </a:extLst>
          </p:cNvPr>
          <p:cNvSpPr txBox="1"/>
          <p:nvPr/>
        </p:nvSpPr>
        <p:spPr>
          <a:xfrm>
            <a:off x="2770444" y="1276628"/>
            <a:ext cx="1415772" cy="276999"/>
          </a:xfrm>
          <a:prstGeom prst="rect">
            <a:avLst/>
          </a:prstGeom>
          <a:noFill/>
        </p:spPr>
        <p:txBody>
          <a:bodyPr wrap="none" rtlCol="0">
            <a:spAutoFit/>
          </a:bodyPr>
          <a:lstStyle/>
          <a:p>
            <a:r>
              <a:rPr kumimoji="1" lang="ja-JP" altLang="en-US" sz="1200" b="1" dirty="0"/>
              <a:t>・該当キャラ演出</a:t>
            </a:r>
          </a:p>
        </p:txBody>
      </p:sp>
      <p:sp>
        <p:nvSpPr>
          <p:cNvPr id="57" name="テキスト ボックス 56">
            <a:extLst>
              <a:ext uri="{FF2B5EF4-FFF2-40B4-BE49-F238E27FC236}">
                <a16:creationId xmlns:a16="http://schemas.microsoft.com/office/drawing/2014/main" id="{49AC63AC-DAD5-4B0E-BF0A-4FE4BA03D47D}"/>
              </a:ext>
            </a:extLst>
          </p:cNvPr>
          <p:cNvSpPr txBox="1"/>
          <p:nvPr/>
        </p:nvSpPr>
        <p:spPr>
          <a:xfrm>
            <a:off x="2978326" y="1553627"/>
            <a:ext cx="5057795" cy="1477328"/>
          </a:xfrm>
          <a:prstGeom prst="rect">
            <a:avLst/>
          </a:prstGeom>
          <a:noFill/>
        </p:spPr>
        <p:txBody>
          <a:bodyPr wrap="none" rtlCol="0">
            <a:spAutoFit/>
          </a:bodyPr>
          <a:lstStyle/>
          <a:p>
            <a:r>
              <a:rPr kumimoji="1" lang="ja-JP" altLang="en-US" sz="1000" dirty="0"/>
              <a:t>背景</a:t>
            </a:r>
            <a:r>
              <a:rPr kumimoji="1" lang="en-US" altLang="ja-JP" sz="1000" dirty="0"/>
              <a:t>UI</a:t>
            </a:r>
            <a:r>
              <a:rPr kumimoji="1" lang="ja-JP" altLang="en-US" sz="1000" dirty="0"/>
              <a:t>はいつも通りの表示を行うが、</a:t>
            </a:r>
            <a:endParaRPr kumimoji="1" lang="en-US" altLang="ja-JP" sz="1000" dirty="0"/>
          </a:p>
          <a:p>
            <a:r>
              <a:rPr kumimoji="1" lang="ja-JP" altLang="en-US" sz="1000" dirty="0"/>
              <a:t>セットしたキャラの代わりに、イベント発生条件を満たしたキャラが</a:t>
            </a:r>
            <a:r>
              <a:rPr kumimoji="1" lang="en-US" altLang="ja-JP" sz="1000" dirty="0"/>
              <a:t>IN</a:t>
            </a:r>
            <a:r>
              <a:rPr kumimoji="1" lang="ja-JP" altLang="en-US" sz="1000" dirty="0"/>
              <a:t>してきて、</a:t>
            </a:r>
            <a:endParaRPr kumimoji="1" lang="en-US" altLang="ja-JP" sz="1000" dirty="0"/>
          </a:p>
          <a:p>
            <a:r>
              <a:rPr kumimoji="1" lang="ja-JP" altLang="en-US" sz="1000" dirty="0"/>
              <a:t>下記のようなセリフを話し、専用モーションを再生する。</a:t>
            </a:r>
            <a:endParaRPr kumimoji="1" lang="en-US" altLang="ja-JP" sz="1000" dirty="0"/>
          </a:p>
          <a:p>
            <a:endParaRPr kumimoji="1" lang="en-US" altLang="ja-JP" sz="1000" dirty="0"/>
          </a:p>
          <a:p>
            <a:r>
              <a:rPr kumimoji="1" lang="ja-JP" altLang="en-US" sz="1000" dirty="0"/>
              <a:t>　　　　　　　　　　　　　　その間、背景部をスポットライト状にする。</a:t>
            </a:r>
            <a:endParaRPr kumimoji="1" lang="en-US" altLang="ja-JP" sz="1000" dirty="0"/>
          </a:p>
          <a:p>
            <a:endParaRPr kumimoji="1" lang="en-US" altLang="ja-JP" sz="1000" dirty="0"/>
          </a:p>
          <a:p>
            <a:r>
              <a:rPr kumimoji="1" lang="ja-JP" altLang="en-US" sz="1000" dirty="0"/>
              <a:t>　　　　　　　　　　　　　　セリフ終了後、そのまま</a:t>
            </a:r>
            <a:r>
              <a:rPr kumimoji="1" lang="en-US" altLang="ja-JP" sz="1000" dirty="0"/>
              <a:t>OUT</a:t>
            </a:r>
            <a:r>
              <a:rPr kumimoji="1" lang="ja-JP" altLang="en-US" sz="1000" dirty="0"/>
              <a:t>していく。</a:t>
            </a:r>
            <a:endParaRPr kumimoji="1" lang="en-US" altLang="ja-JP" sz="1000" dirty="0"/>
          </a:p>
          <a:p>
            <a:endParaRPr kumimoji="1" lang="en-US" altLang="ja-JP" sz="1000" dirty="0"/>
          </a:p>
          <a:p>
            <a:r>
              <a:rPr kumimoji="1" lang="ja-JP" altLang="en-US" sz="1000" dirty="0"/>
              <a:t>　　　　　　　　　　　　　</a:t>
            </a:r>
            <a:endParaRPr kumimoji="1" lang="en-US" altLang="ja-JP" sz="1000" dirty="0"/>
          </a:p>
        </p:txBody>
      </p:sp>
      <p:sp>
        <p:nvSpPr>
          <p:cNvPr id="58" name="テキスト ボックス 57">
            <a:extLst>
              <a:ext uri="{FF2B5EF4-FFF2-40B4-BE49-F238E27FC236}">
                <a16:creationId xmlns:a16="http://schemas.microsoft.com/office/drawing/2014/main" id="{CDF12CFE-F774-4D7C-BB5D-71BEC112EBC1}"/>
              </a:ext>
            </a:extLst>
          </p:cNvPr>
          <p:cNvSpPr txBox="1"/>
          <p:nvPr/>
        </p:nvSpPr>
        <p:spPr>
          <a:xfrm>
            <a:off x="2770444" y="5208311"/>
            <a:ext cx="1418978" cy="276999"/>
          </a:xfrm>
          <a:prstGeom prst="rect">
            <a:avLst/>
          </a:prstGeom>
          <a:noFill/>
        </p:spPr>
        <p:txBody>
          <a:bodyPr wrap="none" rtlCol="0">
            <a:spAutoFit/>
          </a:bodyPr>
          <a:lstStyle/>
          <a:p>
            <a:r>
              <a:rPr kumimoji="1" lang="ja-JP" altLang="en-US" sz="1200" b="1" dirty="0"/>
              <a:t>・セットキャラ</a:t>
            </a:r>
            <a:r>
              <a:rPr kumimoji="1" lang="en-US" altLang="ja-JP" sz="1200" b="1" dirty="0"/>
              <a:t>IN</a:t>
            </a:r>
            <a:endParaRPr kumimoji="1" lang="ja-JP" altLang="en-US" sz="1200" b="1" dirty="0"/>
          </a:p>
        </p:txBody>
      </p:sp>
      <p:sp>
        <p:nvSpPr>
          <p:cNvPr id="59" name="テキスト ボックス 58">
            <a:extLst>
              <a:ext uri="{FF2B5EF4-FFF2-40B4-BE49-F238E27FC236}">
                <a16:creationId xmlns:a16="http://schemas.microsoft.com/office/drawing/2014/main" id="{95D7D310-3AF1-4082-A5A5-F24B555F11F3}"/>
              </a:ext>
            </a:extLst>
          </p:cNvPr>
          <p:cNvSpPr txBox="1"/>
          <p:nvPr/>
        </p:nvSpPr>
        <p:spPr>
          <a:xfrm>
            <a:off x="2978326" y="5485310"/>
            <a:ext cx="4918334" cy="246221"/>
          </a:xfrm>
          <a:prstGeom prst="rect">
            <a:avLst/>
          </a:prstGeom>
          <a:noFill/>
        </p:spPr>
        <p:txBody>
          <a:bodyPr wrap="none" rtlCol="0">
            <a:spAutoFit/>
          </a:bodyPr>
          <a:lstStyle/>
          <a:p>
            <a:r>
              <a:rPr kumimoji="1" lang="ja-JP" altLang="en-US" sz="1000" dirty="0"/>
              <a:t>該当キャラ</a:t>
            </a:r>
            <a:r>
              <a:rPr kumimoji="1" lang="en-US" altLang="ja-JP" sz="1000" dirty="0"/>
              <a:t>OUT</a:t>
            </a:r>
            <a:r>
              <a:rPr kumimoji="1" lang="ja-JP" altLang="en-US" sz="1000" dirty="0"/>
              <a:t>後、セットしているキャラが</a:t>
            </a:r>
            <a:r>
              <a:rPr kumimoji="1" lang="en-US" altLang="ja-JP" sz="1000" dirty="0"/>
              <a:t>IN</a:t>
            </a:r>
            <a:r>
              <a:rPr kumimoji="1" lang="ja-JP" altLang="en-US" sz="1000" dirty="0"/>
              <a:t>して、いつも通りのホームとなる。</a:t>
            </a:r>
            <a:endParaRPr kumimoji="1" lang="en-US" altLang="ja-JP" sz="1000" dirty="0"/>
          </a:p>
        </p:txBody>
      </p:sp>
      <p:sp>
        <p:nvSpPr>
          <p:cNvPr id="60" name="テキスト ボックス 59">
            <a:extLst>
              <a:ext uri="{FF2B5EF4-FFF2-40B4-BE49-F238E27FC236}">
                <a16:creationId xmlns:a16="http://schemas.microsoft.com/office/drawing/2014/main" id="{598A9405-95FD-4A25-80E1-B8826B249012}"/>
              </a:ext>
            </a:extLst>
          </p:cNvPr>
          <p:cNvSpPr txBox="1"/>
          <p:nvPr/>
        </p:nvSpPr>
        <p:spPr>
          <a:xfrm>
            <a:off x="2770444" y="5888421"/>
            <a:ext cx="2646878" cy="276999"/>
          </a:xfrm>
          <a:prstGeom prst="rect">
            <a:avLst/>
          </a:prstGeom>
          <a:noFill/>
        </p:spPr>
        <p:txBody>
          <a:bodyPr wrap="none" rtlCol="0">
            <a:spAutoFit/>
          </a:bodyPr>
          <a:lstStyle/>
          <a:p>
            <a:r>
              <a:rPr kumimoji="1" lang="ja-JP" altLang="en-US" sz="1200" b="1" dirty="0"/>
              <a:t>・該当キャラ＝セットキャラの場合</a:t>
            </a:r>
          </a:p>
        </p:txBody>
      </p:sp>
      <p:sp>
        <p:nvSpPr>
          <p:cNvPr id="61" name="テキスト ボックス 60">
            <a:extLst>
              <a:ext uri="{FF2B5EF4-FFF2-40B4-BE49-F238E27FC236}">
                <a16:creationId xmlns:a16="http://schemas.microsoft.com/office/drawing/2014/main" id="{D4EA64A8-DD1E-4629-97A2-110DE3543FAB}"/>
              </a:ext>
            </a:extLst>
          </p:cNvPr>
          <p:cNvSpPr txBox="1"/>
          <p:nvPr/>
        </p:nvSpPr>
        <p:spPr>
          <a:xfrm>
            <a:off x="2978326" y="6165420"/>
            <a:ext cx="5051383" cy="246221"/>
          </a:xfrm>
          <a:prstGeom prst="rect">
            <a:avLst/>
          </a:prstGeom>
          <a:noFill/>
        </p:spPr>
        <p:txBody>
          <a:bodyPr wrap="none" rtlCol="0">
            <a:spAutoFit/>
          </a:bodyPr>
          <a:lstStyle/>
          <a:p>
            <a:r>
              <a:rPr kumimoji="1" lang="ja-JP" altLang="en-US" sz="1000" dirty="0"/>
              <a:t>該当キャラ演出後、</a:t>
            </a:r>
            <a:r>
              <a:rPr kumimoji="1" lang="en-US" altLang="ja-JP" sz="1000" dirty="0"/>
              <a:t>OUT</a:t>
            </a:r>
            <a:r>
              <a:rPr kumimoji="1" lang="ja-JP" altLang="en-US" sz="1000" dirty="0"/>
              <a:t>せずに標準モーションになり、いつも通りのホームとなる。</a:t>
            </a:r>
            <a:endParaRPr kumimoji="1" lang="en-US" altLang="ja-JP" sz="1000" dirty="0"/>
          </a:p>
        </p:txBody>
      </p:sp>
    </p:spTree>
    <p:extLst>
      <p:ext uri="{BB962C8B-B14F-4D97-AF65-F5344CB8AC3E}">
        <p14:creationId xmlns:p14="http://schemas.microsoft.com/office/powerpoint/2010/main" val="517434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dirty="0"/>
              <a:t>●ホーム画面の役割</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2492990" cy="246221"/>
          </a:xfrm>
          <a:prstGeom prst="rect">
            <a:avLst/>
          </a:prstGeom>
          <a:noFill/>
        </p:spPr>
        <p:txBody>
          <a:bodyPr wrap="none" rtlCol="0">
            <a:spAutoFit/>
          </a:bodyPr>
          <a:lstStyle/>
          <a:p>
            <a:r>
              <a:rPr kumimoji="1" lang="ja-JP" altLang="en-US" sz="1000" dirty="0"/>
              <a:t>ホーム画面は主に４つの要素を有する。</a:t>
            </a:r>
            <a:endParaRPr kumimoji="1" lang="en-US" altLang="ja-JP" sz="1000" dirty="0"/>
          </a:p>
        </p:txBody>
      </p:sp>
      <p:sp>
        <p:nvSpPr>
          <p:cNvPr id="7" name="テキスト ボックス 6">
            <a:extLst>
              <a:ext uri="{FF2B5EF4-FFF2-40B4-BE49-F238E27FC236}">
                <a16:creationId xmlns:a16="http://schemas.microsoft.com/office/drawing/2014/main" id="{35A12592-D303-410D-92AC-C84CB8B887A0}"/>
              </a:ext>
            </a:extLst>
          </p:cNvPr>
          <p:cNvSpPr txBox="1"/>
          <p:nvPr/>
        </p:nvSpPr>
        <p:spPr>
          <a:xfrm>
            <a:off x="591845" y="1974681"/>
            <a:ext cx="2159566" cy="307777"/>
          </a:xfrm>
          <a:prstGeom prst="rect">
            <a:avLst/>
          </a:prstGeom>
          <a:noFill/>
        </p:spPr>
        <p:txBody>
          <a:bodyPr wrap="none" rtlCol="0">
            <a:spAutoFit/>
          </a:bodyPr>
          <a:lstStyle/>
          <a:p>
            <a:r>
              <a:rPr kumimoji="1" lang="en-US" altLang="ja-JP" sz="1400" b="1" dirty="0"/>
              <a:t>2</a:t>
            </a:r>
            <a:r>
              <a:rPr kumimoji="1" lang="ja-JP" altLang="en-US" sz="1400" b="1" dirty="0"/>
              <a:t>．各画面へのポータル</a:t>
            </a:r>
          </a:p>
        </p:txBody>
      </p:sp>
      <p:sp>
        <p:nvSpPr>
          <p:cNvPr id="8" name="テキスト ボックス 7">
            <a:extLst>
              <a:ext uri="{FF2B5EF4-FFF2-40B4-BE49-F238E27FC236}">
                <a16:creationId xmlns:a16="http://schemas.microsoft.com/office/drawing/2014/main" id="{D5ED2F51-CE4D-4595-A12A-9EA4EB204521}"/>
              </a:ext>
            </a:extLst>
          </p:cNvPr>
          <p:cNvSpPr txBox="1"/>
          <p:nvPr/>
        </p:nvSpPr>
        <p:spPr>
          <a:xfrm>
            <a:off x="591845" y="2856565"/>
            <a:ext cx="2698175" cy="307777"/>
          </a:xfrm>
          <a:prstGeom prst="rect">
            <a:avLst/>
          </a:prstGeom>
          <a:noFill/>
        </p:spPr>
        <p:txBody>
          <a:bodyPr wrap="none" rtlCol="0">
            <a:spAutoFit/>
          </a:bodyPr>
          <a:lstStyle/>
          <a:p>
            <a:r>
              <a:rPr kumimoji="1" lang="en-US" altLang="ja-JP" sz="1400" b="1" dirty="0"/>
              <a:t>3</a:t>
            </a:r>
            <a:r>
              <a:rPr kumimoji="1" lang="ja-JP" altLang="en-US" sz="1400" b="1" dirty="0"/>
              <a:t>．商品、イベントのアピール</a:t>
            </a:r>
          </a:p>
        </p:txBody>
      </p:sp>
      <p:sp>
        <p:nvSpPr>
          <p:cNvPr id="9" name="テキスト ボックス 8">
            <a:extLst>
              <a:ext uri="{FF2B5EF4-FFF2-40B4-BE49-F238E27FC236}">
                <a16:creationId xmlns:a16="http://schemas.microsoft.com/office/drawing/2014/main" id="{ACB85602-9A8B-45D1-ABA2-14B7213B21BE}"/>
              </a:ext>
            </a:extLst>
          </p:cNvPr>
          <p:cNvSpPr txBox="1"/>
          <p:nvPr/>
        </p:nvSpPr>
        <p:spPr>
          <a:xfrm>
            <a:off x="591845" y="3751713"/>
            <a:ext cx="1542410" cy="307777"/>
          </a:xfrm>
          <a:prstGeom prst="rect">
            <a:avLst/>
          </a:prstGeom>
          <a:noFill/>
        </p:spPr>
        <p:txBody>
          <a:bodyPr wrap="none" rtlCol="0">
            <a:spAutoFit/>
          </a:bodyPr>
          <a:lstStyle/>
          <a:p>
            <a:r>
              <a:rPr kumimoji="1" lang="en-US" altLang="ja-JP" sz="1400" b="1" dirty="0"/>
              <a:t>4</a:t>
            </a:r>
            <a:r>
              <a:rPr kumimoji="1" lang="ja-JP" altLang="en-US" sz="1400" b="1" dirty="0"/>
              <a:t>．隊員を愛でる</a:t>
            </a:r>
          </a:p>
        </p:txBody>
      </p:sp>
      <p:sp>
        <p:nvSpPr>
          <p:cNvPr id="10" name="テキスト ボックス 9">
            <a:extLst>
              <a:ext uri="{FF2B5EF4-FFF2-40B4-BE49-F238E27FC236}">
                <a16:creationId xmlns:a16="http://schemas.microsoft.com/office/drawing/2014/main" id="{36B3A9B8-3D5C-4611-A27C-64C290170411}"/>
              </a:ext>
            </a:extLst>
          </p:cNvPr>
          <p:cNvSpPr txBox="1"/>
          <p:nvPr/>
        </p:nvSpPr>
        <p:spPr>
          <a:xfrm>
            <a:off x="823640" y="2274708"/>
            <a:ext cx="4031873" cy="400110"/>
          </a:xfrm>
          <a:prstGeom prst="rect">
            <a:avLst/>
          </a:prstGeom>
          <a:noFill/>
        </p:spPr>
        <p:txBody>
          <a:bodyPr wrap="none" rtlCol="0">
            <a:spAutoFit/>
          </a:bodyPr>
          <a:lstStyle/>
          <a:p>
            <a:r>
              <a:rPr kumimoji="1" lang="ja-JP" altLang="en-US" sz="1000" dirty="0"/>
              <a:t>ゲームの各起点として、遷移先へのリンクが配置される。</a:t>
            </a:r>
            <a:endParaRPr kumimoji="1" lang="en-US" altLang="ja-JP" sz="1000" dirty="0"/>
          </a:p>
          <a:p>
            <a:r>
              <a:rPr kumimoji="1" lang="ja-JP" altLang="en-US" sz="1000" dirty="0"/>
              <a:t>諸々の処理が終了した後、ほぼ本画面へと戻ってくるようにする。</a:t>
            </a:r>
            <a:endParaRPr kumimoji="1" lang="en-US" altLang="ja-JP" sz="1000" dirty="0"/>
          </a:p>
        </p:txBody>
      </p:sp>
      <p:sp>
        <p:nvSpPr>
          <p:cNvPr id="11" name="テキスト ボックス 10">
            <a:extLst>
              <a:ext uri="{FF2B5EF4-FFF2-40B4-BE49-F238E27FC236}">
                <a16:creationId xmlns:a16="http://schemas.microsoft.com/office/drawing/2014/main" id="{44A58396-7E0D-486E-A018-646F2822FB36}"/>
              </a:ext>
            </a:extLst>
          </p:cNvPr>
          <p:cNvSpPr txBox="1"/>
          <p:nvPr/>
        </p:nvSpPr>
        <p:spPr>
          <a:xfrm>
            <a:off x="823639" y="3163636"/>
            <a:ext cx="4031873" cy="400110"/>
          </a:xfrm>
          <a:prstGeom prst="rect">
            <a:avLst/>
          </a:prstGeom>
          <a:noFill/>
        </p:spPr>
        <p:txBody>
          <a:bodyPr wrap="none" rtlCol="0">
            <a:spAutoFit/>
          </a:bodyPr>
          <a:lstStyle/>
          <a:p>
            <a:r>
              <a:rPr kumimoji="1" lang="ja-JP" altLang="en-US" sz="1000" dirty="0"/>
              <a:t>イベントバナーの表示、個別オファーの表示を通して、</a:t>
            </a:r>
            <a:endParaRPr kumimoji="1" lang="en-US" altLang="ja-JP" sz="1000" dirty="0"/>
          </a:p>
          <a:p>
            <a:r>
              <a:rPr kumimoji="1" lang="ja-JP" altLang="en-US" sz="1000" dirty="0"/>
              <a:t>プレイヤーのイベントあるいは課金への導線をわかりやすくする。</a:t>
            </a:r>
            <a:endParaRPr kumimoji="1" lang="en-US" altLang="ja-JP" sz="1000" dirty="0"/>
          </a:p>
        </p:txBody>
      </p:sp>
      <p:sp>
        <p:nvSpPr>
          <p:cNvPr id="13" name="テキスト ボックス 12">
            <a:extLst>
              <a:ext uri="{FF2B5EF4-FFF2-40B4-BE49-F238E27FC236}">
                <a16:creationId xmlns:a16="http://schemas.microsoft.com/office/drawing/2014/main" id="{97E483DD-6FED-4813-8F93-2663EB669090}"/>
              </a:ext>
            </a:extLst>
          </p:cNvPr>
          <p:cNvSpPr txBox="1"/>
          <p:nvPr/>
        </p:nvSpPr>
        <p:spPr>
          <a:xfrm>
            <a:off x="823639" y="4051965"/>
            <a:ext cx="2749471" cy="400110"/>
          </a:xfrm>
          <a:prstGeom prst="rect">
            <a:avLst/>
          </a:prstGeom>
          <a:noFill/>
        </p:spPr>
        <p:txBody>
          <a:bodyPr wrap="none" rtlCol="0">
            <a:spAutoFit/>
          </a:bodyPr>
          <a:lstStyle/>
          <a:p>
            <a:r>
              <a:rPr kumimoji="1" lang="ja-JP" altLang="en-US" sz="1000" dirty="0"/>
              <a:t>プレイヤーの好みの隊員を画面に表示させ、</a:t>
            </a:r>
            <a:endParaRPr kumimoji="1" lang="en-US" altLang="ja-JP" sz="1000" dirty="0"/>
          </a:p>
          <a:p>
            <a:r>
              <a:rPr kumimoji="1" lang="ja-JP" altLang="en-US" sz="1000" dirty="0"/>
              <a:t>軽いコミュニケーションを取らせる。</a:t>
            </a:r>
            <a:endParaRPr kumimoji="1" lang="en-US" altLang="ja-JP" sz="1000" dirty="0"/>
          </a:p>
        </p:txBody>
      </p:sp>
      <p:sp>
        <p:nvSpPr>
          <p:cNvPr id="14" name="テキスト ボックス 13">
            <a:extLst>
              <a:ext uri="{FF2B5EF4-FFF2-40B4-BE49-F238E27FC236}">
                <a16:creationId xmlns:a16="http://schemas.microsoft.com/office/drawing/2014/main" id="{6BA58C0D-30C9-42A0-9572-024D74BD5E0D}"/>
              </a:ext>
            </a:extLst>
          </p:cNvPr>
          <p:cNvSpPr txBox="1"/>
          <p:nvPr/>
        </p:nvSpPr>
        <p:spPr>
          <a:xfrm>
            <a:off x="598121" y="1246685"/>
            <a:ext cx="2081019" cy="307777"/>
          </a:xfrm>
          <a:prstGeom prst="rect">
            <a:avLst/>
          </a:prstGeom>
          <a:noFill/>
        </p:spPr>
        <p:txBody>
          <a:bodyPr wrap="none" rtlCol="0">
            <a:spAutoFit/>
          </a:bodyPr>
          <a:lstStyle/>
          <a:p>
            <a:r>
              <a:rPr kumimoji="1" lang="en-US" altLang="ja-JP" sz="1400" b="1" dirty="0"/>
              <a:t>1</a:t>
            </a:r>
            <a:r>
              <a:rPr kumimoji="1" lang="ja-JP" altLang="en-US" sz="1400" b="1" dirty="0"/>
              <a:t>．プレイヤー情報表示</a:t>
            </a:r>
          </a:p>
        </p:txBody>
      </p:sp>
      <p:sp>
        <p:nvSpPr>
          <p:cNvPr id="15" name="テキスト ボックス 14">
            <a:extLst>
              <a:ext uri="{FF2B5EF4-FFF2-40B4-BE49-F238E27FC236}">
                <a16:creationId xmlns:a16="http://schemas.microsoft.com/office/drawing/2014/main" id="{0A68C70D-DAA2-4C23-86A4-A35AEE560E62}"/>
              </a:ext>
            </a:extLst>
          </p:cNvPr>
          <p:cNvSpPr txBox="1"/>
          <p:nvPr/>
        </p:nvSpPr>
        <p:spPr>
          <a:xfrm>
            <a:off x="829916" y="1546712"/>
            <a:ext cx="3647152" cy="246221"/>
          </a:xfrm>
          <a:prstGeom prst="rect">
            <a:avLst/>
          </a:prstGeom>
          <a:noFill/>
        </p:spPr>
        <p:txBody>
          <a:bodyPr wrap="none" rtlCol="0">
            <a:spAutoFit/>
          </a:bodyPr>
          <a:lstStyle/>
          <a:p>
            <a:r>
              <a:rPr kumimoji="1" lang="ja-JP" altLang="en-US" sz="1000" dirty="0"/>
              <a:t>各画面にも表示される、プレイヤーの主な情報を表示する。</a:t>
            </a:r>
            <a:endParaRPr kumimoji="1" lang="en-US" altLang="ja-JP" sz="1000" dirty="0"/>
          </a:p>
        </p:txBody>
      </p:sp>
    </p:spTree>
    <p:extLst>
      <p:ext uri="{BB962C8B-B14F-4D97-AF65-F5344CB8AC3E}">
        <p14:creationId xmlns:p14="http://schemas.microsoft.com/office/powerpoint/2010/main" val="127627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3760966" cy="307777"/>
          </a:xfrm>
          <a:prstGeom prst="rect">
            <a:avLst/>
          </a:prstGeom>
          <a:noFill/>
        </p:spPr>
        <p:txBody>
          <a:bodyPr wrap="none" rtlCol="0">
            <a:spAutoFit/>
          </a:bodyPr>
          <a:lstStyle/>
          <a:p>
            <a:r>
              <a:rPr kumimoji="1" lang="ja-JP" altLang="en-US" sz="1400" b="1" dirty="0"/>
              <a:t>●</a:t>
            </a:r>
            <a:r>
              <a:rPr kumimoji="1" lang="en-US" altLang="ja-JP" sz="1400" b="1" dirty="0"/>
              <a:t>1</a:t>
            </a:r>
            <a:r>
              <a:rPr kumimoji="1" lang="ja-JP" altLang="en-US" sz="1400" b="1" dirty="0"/>
              <a:t>．プレイヤー情報について</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修正）</a:t>
            </a:r>
            <a:endParaRPr kumimoji="1" lang="en-US" altLang="ja-JP" sz="1400" b="1" dirty="0">
              <a:solidFill>
                <a:srgbClr val="FF0000"/>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801314" cy="400110"/>
          </a:xfrm>
          <a:prstGeom prst="rect">
            <a:avLst/>
          </a:prstGeom>
          <a:noFill/>
        </p:spPr>
        <p:txBody>
          <a:bodyPr wrap="none" rtlCol="0">
            <a:spAutoFit/>
          </a:bodyPr>
          <a:lstStyle/>
          <a:p>
            <a:r>
              <a:rPr kumimoji="1" lang="ja-JP" altLang="en-US" sz="1000" dirty="0"/>
              <a:t>ホーム画面に限りませんがヘッダとしてプレイヤーの基本的な情報を表示する。</a:t>
            </a:r>
            <a:endParaRPr kumimoji="1" lang="en-US" altLang="ja-JP" sz="1000" dirty="0"/>
          </a:p>
          <a:p>
            <a:r>
              <a:rPr kumimoji="1" lang="ja-JP" altLang="en-US" sz="1000" dirty="0"/>
              <a:t>また、課金商品への直接リンクも存在する。</a:t>
            </a:r>
            <a:endParaRPr kumimoji="1" lang="en-US" altLang="ja-JP" sz="1000" dirty="0"/>
          </a:p>
        </p:txBody>
      </p:sp>
      <p:graphicFrame>
        <p:nvGraphicFramePr>
          <p:cNvPr id="4" name="表 4">
            <a:extLst>
              <a:ext uri="{FF2B5EF4-FFF2-40B4-BE49-F238E27FC236}">
                <a16:creationId xmlns:a16="http://schemas.microsoft.com/office/drawing/2014/main" id="{8E69C2E9-6659-483E-BAE8-C537F2C1AA34}"/>
              </a:ext>
            </a:extLst>
          </p:cNvPr>
          <p:cNvGraphicFramePr>
            <a:graphicFrameLocks noGrp="1"/>
          </p:cNvGraphicFramePr>
          <p:nvPr>
            <p:extLst>
              <p:ext uri="{D42A27DB-BD31-4B8C-83A1-F6EECF244321}">
                <p14:modId xmlns:p14="http://schemas.microsoft.com/office/powerpoint/2010/main" val="2914450993"/>
              </p:ext>
            </p:extLst>
          </p:nvPr>
        </p:nvGraphicFramePr>
        <p:xfrm>
          <a:off x="591845" y="2673603"/>
          <a:ext cx="7769730" cy="3169920"/>
        </p:xfrm>
        <a:graphic>
          <a:graphicData uri="http://schemas.openxmlformats.org/drawingml/2006/table">
            <a:tbl>
              <a:tblPr firstRow="1" bandRow="1">
                <a:tableStyleId>{5C22544A-7EE6-4342-B048-85BDC9FD1C3A}</a:tableStyleId>
              </a:tblPr>
              <a:tblGrid>
                <a:gridCol w="591342">
                  <a:extLst>
                    <a:ext uri="{9D8B030D-6E8A-4147-A177-3AD203B41FA5}">
                      <a16:colId xmlns:a16="http://schemas.microsoft.com/office/drawing/2014/main" val="1044498737"/>
                    </a:ext>
                  </a:extLst>
                </a:gridCol>
                <a:gridCol w="2097341">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01</a:t>
                      </a:r>
                      <a:endParaRPr kumimoji="1" lang="ja-JP" altLang="en-US" sz="1000" dirty="0"/>
                    </a:p>
                  </a:txBody>
                  <a:tcPr/>
                </a:tc>
                <a:tc>
                  <a:txBody>
                    <a:bodyPr/>
                    <a:lstStyle/>
                    <a:p>
                      <a:r>
                        <a:rPr kumimoji="1" lang="ja-JP" altLang="en-US" sz="1000" dirty="0"/>
                        <a:t>プレイヤーランク</a:t>
                      </a:r>
                    </a:p>
                  </a:txBody>
                  <a:tcPr/>
                </a:tc>
                <a:tc>
                  <a:txBody>
                    <a:bodyPr/>
                    <a:lstStyle/>
                    <a:p>
                      <a:r>
                        <a:rPr kumimoji="1" lang="ja-JP" altLang="en-US" sz="1000" dirty="0"/>
                        <a:t>プレイヤー自体のランク。</a:t>
                      </a:r>
                      <a:r>
                        <a:rPr kumimoji="1" lang="en-US" altLang="ja-JP" sz="1000" dirty="0"/>
                        <a:t>02</a:t>
                      </a:r>
                      <a:r>
                        <a:rPr kumimoji="1" lang="ja-JP" altLang="en-US" sz="1000" dirty="0"/>
                        <a:t>の経験値が溜まることで</a:t>
                      </a:r>
                      <a:endParaRPr kumimoji="1" lang="en-US" altLang="ja-JP" sz="1000" dirty="0"/>
                    </a:p>
                    <a:p>
                      <a:r>
                        <a:rPr kumimoji="1" lang="ja-JP" altLang="en-US" sz="1000" dirty="0"/>
                        <a:t>ランクアップします。ます（ランクアップについては後述）</a:t>
                      </a:r>
                      <a:endParaRPr kumimoji="1" lang="en-US" altLang="ja-JP" sz="1000" dirty="0"/>
                    </a:p>
                  </a:txBody>
                  <a:tcPr/>
                </a:tc>
                <a:extLst>
                  <a:ext uri="{0D108BD9-81ED-4DB2-BD59-A6C34878D82A}">
                    <a16:rowId xmlns:a16="http://schemas.microsoft.com/office/drawing/2014/main" val="156662071"/>
                  </a:ext>
                </a:extLst>
              </a:tr>
              <a:tr h="0">
                <a:tc>
                  <a:txBody>
                    <a:bodyPr/>
                    <a:lstStyle/>
                    <a:p>
                      <a:r>
                        <a:rPr kumimoji="1" lang="en-US" altLang="ja-JP" sz="1000" dirty="0"/>
                        <a:t>02</a:t>
                      </a:r>
                      <a:endParaRPr kumimoji="1" lang="ja-JP" altLang="en-US" sz="1000" dirty="0"/>
                    </a:p>
                  </a:txBody>
                  <a:tcPr/>
                </a:tc>
                <a:tc>
                  <a:txBody>
                    <a:bodyPr/>
                    <a:lstStyle/>
                    <a:p>
                      <a:r>
                        <a:rPr kumimoji="1" lang="ja-JP" altLang="en-US" sz="1000" dirty="0"/>
                        <a:t>プレイヤー名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プレイヤーが初期に設定した名前。</a:t>
                      </a:r>
                    </a:p>
                  </a:txBody>
                  <a:tcPr/>
                </a:tc>
                <a:extLst>
                  <a:ext uri="{0D108BD9-81ED-4DB2-BD59-A6C34878D82A}">
                    <a16:rowId xmlns:a16="http://schemas.microsoft.com/office/drawing/2014/main" val="806509821"/>
                  </a:ext>
                </a:extLst>
              </a:tr>
              <a:tr h="0">
                <a:tc>
                  <a:txBody>
                    <a:bodyPr/>
                    <a:lstStyle/>
                    <a:p>
                      <a:r>
                        <a:rPr kumimoji="1" lang="en-US" altLang="ja-JP" sz="1000" dirty="0"/>
                        <a:t>03</a:t>
                      </a:r>
                      <a:endParaRPr kumimoji="1" lang="ja-JP" altLang="en-US" sz="1000" dirty="0"/>
                    </a:p>
                  </a:txBody>
                  <a:tcPr/>
                </a:tc>
                <a:tc>
                  <a:txBody>
                    <a:bodyPr/>
                    <a:lstStyle/>
                    <a:p>
                      <a:r>
                        <a:rPr kumimoji="1" lang="ja-JP" altLang="en-US" sz="1000" dirty="0"/>
                        <a:t>プレイヤー経験値</a:t>
                      </a:r>
                    </a:p>
                  </a:txBody>
                  <a:tcPr/>
                </a:tc>
                <a:tc>
                  <a:txBody>
                    <a:bodyPr/>
                    <a:lstStyle/>
                    <a:p>
                      <a:r>
                        <a:rPr kumimoji="1" lang="ja-JP" altLang="en-US" sz="1000" dirty="0"/>
                        <a:t>バトルをクリアしていくことで上昇していく数値。</a:t>
                      </a:r>
                      <a:endParaRPr kumimoji="1" lang="en-US" altLang="ja-JP" sz="1000" dirty="0"/>
                    </a:p>
                    <a:p>
                      <a:r>
                        <a:rPr kumimoji="1" lang="ja-JP" altLang="en-US" sz="1000" dirty="0"/>
                        <a:t>次の経験値までのおおよその割合がわかる程度のメーター。</a:t>
                      </a:r>
                      <a:endParaRPr kumimoji="1" lang="en-US" altLang="ja-JP" sz="1000" dirty="0"/>
                    </a:p>
                    <a:p>
                      <a:r>
                        <a:rPr kumimoji="1" lang="ja-JP" altLang="en-US" sz="1000" dirty="0"/>
                        <a:t>（現在の数字と次のランクまでの数字が表示できればベスト）</a:t>
                      </a:r>
                      <a:endParaRPr kumimoji="1" lang="en-US" altLang="ja-JP" sz="1000" dirty="0"/>
                    </a:p>
                  </a:txBody>
                  <a:tcPr/>
                </a:tc>
                <a:extLst>
                  <a:ext uri="{0D108BD9-81ED-4DB2-BD59-A6C34878D82A}">
                    <a16:rowId xmlns:a16="http://schemas.microsoft.com/office/drawing/2014/main" val="305212127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dirty="0"/>
                        <a:t>04</a:t>
                      </a:r>
                      <a:endParaRPr kumimoji="1" lang="ja-JP" altLang="en-US" sz="1000" dirty="0"/>
                    </a:p>
                  </a:txBody>
                  <a:tcPr/>
                </a:tc>
                <a:tc>
                  <a:txBody>
                    <a:bodyPr/>
                    <a:lstStyle/>
                    <a:p>
                      <a:r>
                        <a:rPr kumimoji="1" lang="ja-JP" altLang="en-US" sz="1000" dirty="0"/>
                        <a:t>称号</a:t>
                      </a:r>
                    </a:p>
                  </a:txBody>
                  <a:tcPr/>
                </a:tc>
                <a:tc>
                  <a:txBody>
                    <a:bodyPr/>
                    <a:lstStyle/>
                    <a:p>
                      <a:r>
                        <a:rPr kumimoji="1" lang="ja-JP" altLang="en-US" sz="1000" dirty="0"/>
                        <a:t>イベントや各種条件などで入手する称号。</a:t>
                      </a:r>
                      <a:endParaRPr kumimoji="1" lang="en-US" altLang="ja-JP" sz="1000" dirty="0"/>
                    </a:p>
                    <a:p>
                      <a:r>
                        <a:rPr kumimoji="1" lang="ja-JP" altLang="en-US" sz="1000" dirty="0"/>
                        <a:t>称号自体に</a:t>
                      </a:r>
                      <a:r>
                        <a:rPr kumimoji="1" lang="en-US" altLang="ja-JP" sz="1000" dirty="0"/>
                        <a:t>3</a:t>
                      </a:r>
                      <a:r>
                        <a:rPr kumimoji="1" lang="ja-JP" altLang="en-US" sz="1000" dirty="0"/>
                        <a:t>段階のレア度を持ち、そのレア度のアイコンと名称を表示する。</a:t>
                      </a:r>
                      <a:endParaRPr kumimoji="1" lang="en-US" altLang="ja-JP" sz="1000" dirty="0"/>
                    </a:p>
                  </a:txBody>
                  <a:tcPr/>
                </a:tc>
                <a:extLst>
                  <a:ext uri="{0D108BD9-81ED-4DB2-BD59-A6C34878D82A}">
                    <a16:rowId xmlns:a16="http://schemas.microsoft.com/office/drawing/2014/main" val="3942817406"/>
                  </a:ext>
                </a:extLst>
              </a:tr>
              <a:tr h="0">
                <a:tc>
                  <a:txBody>
                    <a:bodyPr/>
                    <a:lstStyle/>
                    <a:p>
                      <a:r>
                        <a:rPr kumimoji="1" lang="en-US" altLang="ja-JP" sz="1000" dirty="0"/>
                        <a:t>05</a:t>
                      </a:r>
                      <a:endParaRPr kumimoji="1" lang="ja-JP" altLang="en-US" sz="1000" dirty="0"/>
                    </a:p>
                  </a:txBody>
                  <a:tcPr/>
                </a:tc>
                <a:tc>
                  <a:txBody>
                    <a:bodyPr/>
                    <a:lstStyle/>
                    <a:p>
                      <a:r>
                        <a:rPr kumimoji="1" lang="ja-JP" altLang="en-US" sz="1000" dirty="0"/>
                        <a:t>性別</a:t>
                      </a:r>
                    </a:p>
                  </a:txBody>
                  <a:tcPr/>
                </a:tc>
                <a:tc>
                  <a:txBody>
                    <a:bodyPr/>
                    <a:lstStyle/>
                    <a:p>
                      <a:endParaRPr kumimoji="1" lang="en-US" altLang="ja-JP" sz="1000" dirty="0"/>
                    </a:p>
                  </a:txBody>
                  <a:tcPr/>
                </a:tc>
                <a:extLst>
                  <a:ext uri="{0D108BD9-81ED-4DB2-BD59-A6C34878D82A}">
                    <a16:rowId xmlns:a16="http://schemas.microsoft.com/office/drawing/2014/main" val="4214330424"/>
                  </a:ext>
                </a:extLst>
              </a:tr>
              <a:tr h="0">
                <a:tc>
                  <a:txBody>
                    <a:bodyPr/>
                    <a:lstStyle/>
                    <a:p>
                      <a:r>
                        <a:rPr kumimoji="1" lang="en-US" altLang="ja-JP" sz="1000" dirty="0"/>
                        <a:t>06</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所持クリスタル／購入ボタン</a:t>
                      </a:r>
                    </a:p>
                  </a:txBody>
                  <a:tcPr/>
                </a:tc>
                <a:tc>
                  <a:txBody>
                    <a:bodyPr/>
                    <a:lstStyle/>
                    <a:p>
                      <a:r>
                        <a:rPr kumimoji="1" lang="ja-JP" altLang="en-US" sz="1000" dirty="0"/>
                        <a:t>プレイヤーが所持しているクリスタルの合計。（詳細は後述）</a:t>
                      </a:r>
                      <a:endParaRPr kumimoji="1" lang="en-US" altLang="ja-JP" sz="1000" dirty="0"/>
                    </a:p>
                    <a:p>
                      <a:r>
                        <a:rPr kumimoji="1" lang="ja-JP" altLang="en-US" sz="1000" dirty="0"/>
                        <a:t>また本欄の右にはクリスタルの購入ウィンドウ（画面？）を直接開くボタンが</a:t>
                      </a:r>
                      <a:endParaRPr kumimoji="1" lang="en-US" altLang="ja-JP" sz="1000" dirty="0"/>
                    </a:p>
                    <a:p>
                      <a:r>
                        <a:rPr kumimoji="1" lang="ja-JP" altLang="en-US" sz="1000" dirty="0"/>
                        <a:t>設置されている。</a:t>
                      </a:r>
                      <a:endParaRPr kumimoji="1" lang="en-US" altLang="ja-JP" sz="1000" dirty="0"/>
                    </a:p>
                    <a:p>
                      <a:r>
                        <a:rPr kumimoji="1" lang="ja-JP" altLang="en-US" sz="1000" dirty="0"/>
                        <a:t>表示桁数は</a:t>
                      </a:r>
                      <a:r>
                        <a:rPr kumimoji="1" lang="en-US" altLang="ja-JP" sz="1000" dirty="0"/>
                        <a:t>12</a:t>
                      </a:r>
                      <a:r>
                        <a:rPr kumimoji="1" lang="ja-JP" altLang="en-US" sz="1000" dirty="0"/>
                        <a:t>桁想定。（表示に問題がある場合は要相談）</a:t>
                      </a:r>
                      <a:endParaRPr kumimoji="1" lang="en-US" altLang="ja-JP" sz="1000" dirty="0"/>
                    </a:p>
                  </a:txBody>
                  <a:tcPr/>
                </a:tc>
                <a:extLst>
                  <a:ext uri="{0D108BD9-81ED-4DB2-BD59-A6C34878D82A}">
                    <a16:rowId xmlns:a16="http://schemas.microsoft.com/office/drawing/2014/main" val="1289203630"/>
                  </a:ext>
                </a:extLst>
              </a:tr>
              <a:tr h="0">
                <a:tc>
                  <a:txBody>
                    <a:bodyPr/>
                    <a:lstStyle/>
                    <a:p>
                      <a:r>
                        <a:rPr kumimoji="1" lang="en-US" altLang="ja-JP" sz="1000" dirty="0"/>
                        <a:t>07</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所持ゴールド</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プレイヤーが所持しているゴールド。</a:t>
                      </a:r>
                      <a:endParaRPr kumimoji="1" lang="en-US" altLang="ja-JP" sz="10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表示桁数は</a:t>
                      </a:r>
                      <a:r>
                        <a:rPr kumimoji="1" lang="en-US" altLang="ja-JP" sz="1000" dirty="0"/>
                        <a:t>9</a:t>
                      </a:r>
                      <a:r>
                        <a:rPr kumimoji="1" lang="ja-JP" altLang="en-US" sz="1000" dirty="0"/>
                        <a:t>桁想定。（表示に問題がある場合は要相談）</a:t>
                      </a:r>
                      <a:endParaRPr kumimoji="1" lang="en-US" altLang="ja-JP" sz="1000" dirty="0"/>
                    </a:p>
                  </a:txBody>
                  <a:tcPr/>
                </a:tc>
                <a:extLst>
                  <a:ext uri="{0D108BD9-81ED-4DB2-BD59-A6C34878D82A}">
                    <a16:rowId xmlns:a16="http://schemas.microsoft.com/office/drawing/2014/main" val="2231708347"/>
                  </a:ext>
                </a:extLst>
              </a:tr>
            </a:tbl>
          </a:graphicData>
        </a:graphic>
      </p:graphicFrame>
      <p:pic>
        <p:nvPicPr>
          <p:cNvPr id="5" name="図 4" descr="スクリーンショット が含まれている画像&#10;&#10;自動的に生成された説明">
            <a:extLst>
              <a:ext uri="{FF2B5EF4-FFF2-40B4-BE49-F238E27FC236}">
                <a16:creationId xmlns:a16="http://schemas.microsoft.com/office/drawing/2014/main" id="{7A68D3E2-02EE-4B3E-9C2C-D2E7741BC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628" y="1355294"/>
            <a:ext cx="6418672" cy="1100344"/>
          </a:xfrm>
          <a:prstGeom prst="rect">
            <a:avLst/>
          </a:prstGeom>
        </p:spPr>
      </p:pic>
    </p:spTree>
    <p:extLst>
      <p:ext uri="{BB962C8B-B14F-4D97-AF65-F5344CB8AC3E}">
        <p14:creationId xmlns:p14="http://schemas.microsoft.com/office/powerpoint/2010/main" val="2555721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9" name="テキスト ボックス 8">
            <a:extLst>
              <a:ext uri="{FF2B5EF4-FFF2-40B4-BE49-F238E27FC236}">
                <a16:creationId xmlns:a16="http://schemas.microsoft.com/office/drawing/2014/main" id="{B4593424-A9E5-46C2-B444-768C3D84ED6B}"/>
              </a:ext>
            </a:extLst>
          </p:cNvPr>
          <p:cNvSpPr txBox="1"/>
          <p:nvPr/>
        </p:nvSpPr>
        <p:spPr>
          <a:xfrm>
            <a:off x="591845" y="538799"/>
            <a:ext cx="2339102" cy="307777"/>
          </a:xfrm>
          <a:prstGeom prst="rect">
            <a:avLst/>
          </a:prstGeom>
          <a:noFill/>
        </p:spPr>
        <p:txBody>
          <a:bodyPr wrap="none" rtlCol="0">
            <a:spAutoFit/>
          </a:bodyPr>
          <a:lstStyle/>
          <a:p>
            <a:r>
              <a:rPr kumimoji="1" lang="ja-JP" altLang="en-US" sz="1400" b="1" dirty="0"/>
              <a:t>○プレイヤーランクアップ</a:t>
            </a:r>
          </a:p>
        </p:txBody>
      </p:sp>
      <p:sp>
        <p:nvSpPr>
          <p:cNvPr id="10" name="テキスト ボックス 9">
            <a:extLst>
              <a:ext uri="{FF2B5EF4-FFF2-40B4-BE49-F238E27FC236}">
                <a16:creationId xmlns:a16="http://schemas.microsoft.com/office/drawing/2014/main" id="{61021A75-0FD6-4E8A-8F41-213743D0431A}"/>
              </a:ext>
            </a:extLst>
          </p:cNvPr>
          <p:cNvSpPr txBox="1"/>
          <p:nvPr/>
        </p:nvSpPr>
        <p:spPr>
          <a:xfrm>
            <a:off x="828152" y="846576"/>
            <a:ext cx="7109639" cy="553998"/>
          </a:xfrm>
          <a:prstGeom prst="rect">
            <a:avLst/>
          </a:prstGeom>
          <a:noFill/>
        </p:spPr>
        <p:txBody>
          <a:bodyPr wrap="none" rtlCol="0">
            <a:spAutoFit/>
          </a:bodyPr>
          <a:lstStyle/>
          <a:p>
            <a:r>
              <a:rPr kumimoji="1" lang="ja-JP" altLang="en-US" sz="1000" dirty="0"/>
              <a:t>プレイヤー経験値がたまり、最大に達した時点でプレイヤーのランクがアップする。</a:t>
            </a:r>
            <a:endParaRPr kumimoji="1" lang="en-US" altLang="ja-JP" sz="1000" dirty="0"/>
          </a:p>
          <a:p>
            <a:r>
              <a:rPr kumimoji="1" lang="ja-JP" altLang="en-US" sz="1000" dirty="0"/>
              <a:t>この処理自体は経験値を獲得した時点で行われるので、ゲーム内ではホームではなくバトルのリザルトで行われる想定。</a:t>
            </a:r>
            <a:endParaRPr kumimoji="1" lang="en-US" altLang="ja-JP" sz="1000" dirty="0"/>
          </a:p>
          <a:p>
            <a:r>
              <a:rPr kumimoji="1" lang="ja-JP" altLang="en-US" sz="1000" dirty="0"/>
              <a:t>（</a:t>
            </a:r>
            <a:r>
              <a:rPr kumimoji="1" lang="en-US" altLang="ja-JP" sz="1000" dirty="0"/>
              <a:t>※</a:t>
            </a:r>
            <a:r>
              <a:rPr kumimoji="1" lang="ja-JP" altLang="en-US" sz="1000" dirty="0"/>
              <a:t>他に経験値を取得するところがあった場合、そこでも行われる）</a:t>
            </a:r>
            <a:endParaRPr kumimoji="1" lang="en-US" altLang="ja-JP" sz="1000" dirty="0"/>
          </a:p>
        </p:txBody>
      </p:sp>
      <p:sp>
        <p:nvSpPr>
          <p:cNvPr id="11" name="テキスト ボックス 10">
            <a:extLst>
              <a:ext uri="{FF2B5EF4-FFF2-40B4-BE49-F238E27FC236}">
                <a16:creationId xmlns:a16="http://schemas.microsoft.com/office/drawing/2014/main" id="{9ED7E0D1-000E-480C-892B-A1278C7D8271}"/>
              </a:ext>
            </a:extLst>
          </p:cNvPr>
          <p:cNvSpPr txBox="1"/>
          <p:nvPr/>
        </p:nvSpPr>
        <p:spPr>
          <a:xfrm>
            <a:off x="828152" y="3021273"/>
            <a:ext cx="2339102" cy="276999"/>
          </a:xfrm>
          <a:prstGeom prst="rect">
            <a:avLst/>
          </a:prstGeom>
          <a:noFill/>
        </p:spPr>
        <p:txBody>
          <a:bodyPr wrap="none" rtlCol="0">
            <a:spAutoFit/>
          </a:bodyPr>
          <a:lstStyle/>
          <a:p>
            <a:r>
              <a:rPr kumimoji="1" lang="ja-JP" altLang="en-US" sz="1200" b="1" dirty="0"/>
              <a:t>・ランクアップで発生すること</a:t>
            </a:r>
          </a:p>
        </p:txBody>
      </p:sp>
      <p:sp>
        <p:nvSpPr>
          <p:cNvPr id="13" name="テキスト ボックス 12">
            <a:extLst>
              <a:ext uri="{FF2B5EF4-FFF2-40B4-BE49-F238E27FC236}">
                <a16:creationId xmlns:a16="http://schemas.microsoft.com/office/drawing/2014/main" id="{384F5FA3-7CE4-4383-86A3-97EEC1BEA568}"/>
              </a:ext>
            </a:extLst>
          </p:cNvPr>
          <p:cNvSpPr txBox="1"/>
          <p:nvPr/>
        </p:nvSpPr>
        <p:spPr>
          <a:xfrm>
            <a:off x="1017180" y="3298272"/>
            <a:ext cx="4358886" cy="1338828"/>
          </a:xfrm>
          <a:prstGeom prst="rect">
            <a:avLst/>
          </a:prstGeom>
          <a:noFill/>
        </p:spPr>
        <p:txBody>
          <a:bodyPr wrap="none" rtlCol="0">
            <a:spAutoFit/>
          </a:bodyPr>
          <a:lstStyle/>
          <a:p>
            <a:r>
              <a:rPr kumimoji="1" lang="ja-JP" altLang="en-US" sz="1000" dirty="0"/>
              <a:t>プレイヤーランクアップでは以下のことが発生する。</a:t>
            </a:r>
            <a:endParaRPr kumimoji="1" lang="en-US" altLang="ja-JP" sz="1000" dirty="0"/>
          </a:p>
          <a:p>
            <a:endParaRPr kumimoji="1" lang="en-US" altLang="ja-JP" sz="1000" dirty="0"/>
          </a:p>
          <a:p>
            <a:pPr marL="171450" indent="-171450">
              <a:buFontTx/>
              <a:buChar char="-"/>
            </a:pPr>
            <a:r>
              <a:rPr kumimoji="1" lang="ja-JP" altLang="en-US" sz="1050" b="1" dirty="0"/>
              <a:t>経験値リセット</a:t>
            </a:r>
            <a:endParaRPr kumimoji="1" lang="en-US" altLang="ja-JP" sz="1050" b="1" dirty="0"/>
          </a:p>
          <a:p>
            <a:r>
              <a:rPr kumimoji="1" lang="ja-JP" altLang="en-US" sz="1000" dirty="0"/>
              <a:t>　　経験値は累積ではなく、ランクアップの度に</a:t>
            </a:r>
            <a:r>
              <a:rPr kumimoji="1" lang="en-US" altLang="ja-JP" sz="1000" dirty="0"/>
              <a:t>0</a:t>
            </a:r>
            <a:r>
              <a:rPr kumimoji="1" lang="ja-JP" altLang="en-US" sz="1000" dirty="0"/>
              <a:t>に戻すようにする。</a:t>
            </a:r>
            <a:endParaRPr kumimoji="1" lang="en-US" altLang="ja-JP" sz="1000" dirty="0"/>
          </a:p>
          <a:p>
            <a:endParaRPr kumimoji="1" lang="en-US" altLang="ja-JP" sz="1000" dirty="0"/>
          </a:p>
          <a:p>
            <a:pPr marL="171450" indent="-171450">
              <a:buFontTx/>
              <a:buChar char="-"/>
            </a:pPr>
            <a:r>
              <a:rPr kumimoji="1" lang="ja-JP" altLang="en-US" sz="1050" b="1" dirty="0"/>
              <a:t>フレンド数の増加</a:t>
            </a:r>
            <a:endParaRPr kumimoji="1" lang="en-US" altLang="ja-JP" sz="1050" b="1" dirty="0"/>
          </a:p>
          <a:p>
            <a:r>
              <a:rPr kumimoji="1" lang="ja-JP" altLang="en-US" sz="1000" dirty="0"/>
              <a:t>　　フレンドの最大数が増加する。</a:t>
            </a:r>
            <a:endParaRPr kumimoji="1" lang="en-US" altLang="ja-JP" sz="1000" dirty="0"/>
          </a:p>
          <a:p>
            <a:r>
              <a:rPr kumimoji="1" lang="ja-JP" altLang="en-US" sz="1000" dirty="0"/>
              <a:t>　　フレンド数もスタミナと同様に必ず上昇するものではない。</a:t>
            </a:r>
            <a:endParaRPr kumimoji="1" lang="en-US" altLang="ja-JP" sz="1000" dirty="0"/>
          </a:p>
        </p:txBody>
      </p:sp>
      <p:sp>
        <p:nvSpPr>
          <p:cNvPr id="14" name="テキスト ボックス 13">
            <a:extLst>
              <a:ext uri="{FF2B5EF4-FFF2-40B4-BE49-F238E27FC236}">
                <a16:creationId xmlns:a16="http://schemas.microsoft.com/office/drawing/2014/main" id="{561D465A-1621-4975-B13A-9CF1E34F8158}"/>
              </a:ext>
            </a:extLst>
          </p:cNvPr>
          <p:cNvSpPr txBox="1"/>
          <p:nvPr/>
        </p:nvSpPr>
        <p:spPr>
          <a:xfrm>
            <a:off x="828152" y="1548900"/>
            <a:ext cx="1107996" cy="276999"/>
          </a:xfrm>
          <a:prstGeom prst="rect">
            <a:avLst/>
          </a:prstGeom>
          <a:noFill/>
        </p:spPr>
        <p:txBody>
          <a:bodyPr wrap="none" rtlCol="0">
            <a:spAutoFit/>
          </a:bodyPr>
          <a:lstStyle/>
          <a:p>
            <a:r>
              <a:rPr kumimoji="1" lang="ja-JP" altLang="en-US" sz="1200" b="1" dirty="0"/>
              <a:t>・ランク上限</a:t>
            </a:r>
          </a:p>
        </p:txBody>
      </p:sp>
      <p:sp>
        <p:nvSpPr>
          <p:cNvPr id="15" name="テキスト ボックス 14">
            <a:extLst>
              <a:ext uri="{FF2B5EF4-FFF2-40B4-BE49-F238E27FC236}">
                <a16:creationId xmlns:a16="http://schemas.microsoft.com/office/drawing/2014/main" id="{44F0042E-76DF-49F8-B184-B84369CEB9CF}"/>
              </a:ext>
            </a:extLst>
          </p:cNvPr>
          <p:cNvSpPr txBox="1"/>
          <p:nvPr/>
        </p:nvSpPr>
        <p:spPr>
          <a:xfrm>
            <a:off x="1017179" y="1825899"/>
            <a:ext cx="7731604" cy="1023357"/>
          </a:xfrm>
          <a:prstGeom prst="rect">
            <a:avLst/>
          </a:prstGeom>
          <a:noFill/>
        </p:spPr>
        <p:txBody>
          <a:bodyPr wrap="none" rtlCol="0">
            <a:spAutoFit/>
          </a:bodyPr>
          <a:lstStyle/>
          <a:p>
            <a:r>
              <a:rPr kumimoji="1" lang="ja-JP" altLang="en-US" sz="1000" dirty="0"/>
              <a:t>プレイヤーランクは初期はランク</a:t>
            </a:r>
            <a:r>
              <a:rPr kumimoji="1" lang="en-US" altLang="ja-JP" sz="1000" b="1" dirty="0">
                <a:solidFill>
                  <a:srgbClr val="00B050"/>
                </a:solidFill>
              </a:rPr>
              <a:t>100</a:t>
            </a:r>
            <a:r>
              <a:rPr kumimoji="1" lang="ja-JP" altLang="en-US" sz="1000" dirty="0"/>
              <a:t>でキャップをかける。</a:t>
            </a:r>
            <a:endParaRPr kumimoji="1" lang="en-US" altLang="ja-JP" sz="1000" dirty="0"/>
          </a:p>
          <a:p>
            <a:r>
              <a:rPr kumimoji="1" lang="ja-JP" altLang="en-US" sz="1000" dirty="0"/>
              <a:t>運用にてキャップを解除できるようにしておく。（上限についてはバランス調整のときに策定）</a:t>
            </a:r>
            <a:endParaRPr kumimoji="1" lang="en-US" altLang="ja-JP" sz="1000" dirty="0"/>
          </a:p>
          <a:p>
            <a:endParaRPr kumimoji="1" lang="en-US" altLang="ja-JP" sz="1000" dirty="0"/>
          </a:p>
          <a:p>
            <a:pPr marL="171450" indent="-171450">
              <a:buFontTx/>
              <a:buChar char="-"/>
            </a:pPr>
            <a:r>
              <a:rPr kumimoji="1" lang="ja-JP" altLang="en-US" sz="1050" b="1" dirty="0"/>
              <a:t>キャップ時の経験値</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追記）</a:t>
            </a:r>
            <a:endParaRPr kumimoji="1" lang="en-US" altLang="ja-JP" sz="1000" b="1" dirty="0">
              <a:solidFill>
                <a:srgbClr val="FF0000"/>
              </a:solidFill>
            </a:endParaRPr>
          </a:p>
          <a:p>
            <a:r>
              <a:rPr kumimoji="1" lang="ja-JP" altLang="en-US" sz="1000" dirty="0"/>
              <a:t>　　ランク</a:t>
            </a:r>
            <a:r>
              <a:rPr kumimoji="1" lang="en-US" altLang="ja-JP" sz="1000" dirty="0"/>
              <a:t>100</a:t>
            </a:r>
            <a:r>
              <a:rPr kumimoji="1" lang="ja-JP" altLang="en-US" sz="1000" dirty="0"/>
              <a:t>になった時点ではまだ経験値自体は蓄積されていき、ランク</a:t>
            </a:r>
            <a:r>
              <a:rPr kumimoji="1" lang="en-US" altLang="ja-JP" sz="1000" dirty="0"/>
              <a:t>101</a:t>
            </a:r>
            <a:r>
              <a:rPr kumimoji="1" lang="ja-JP" altLang="en-US" sz="1000" dirty="0"/>
              <a:t>に必要な経験値（実際はそれより</a:t>
            </a:r>
            <a:r>
              <a:rPr kumimoji="1" lang="en-US" altLang="ja-JP" sz="1000" dirty="0"/>
              <a:t>1</a:t>
            </a:r>
            <a:r>
              <a:rPr kumimoji="1" lang="ja-JP" altLang="en-US" sz="1000" dirty="0"/>
              <a:t>小さい数値）まで</a:t>
            </a:r>
            <a:endParaRPr kumimoji="1" lang="en-US" altLang="ja-JP" sz="1000" dirty="0"/>
          </a:p>
          <a:p>
            <a:r>
              <a:rPr kumimoji="1" lang="ja-JP" altLang="en-US" sz="1000" dirty="0"/>
              <a:t>　　溜まった時点でそれ以上の経験値はたまらず、捨て去られるようになる。</a:t>
            </a:r>
            <a:endParaRPr kumimoji="1" lang="en-US" altLang="ja-JP" sz="1000" dirty="0"/>
          </a:p>
        </p:txBody>
      </p:sp>
      <p:sp>
        <p:nvSpPr>
          <p:cNvPr id="16" name="テキスト ボックス 15">
            <a:extLst>
              <a:ext uri="{FF2B5EF4-FFF2-40B4-BE49-F238E27FC236}">
                <a16:creationId xmlns:a16="http://schemas.microsoft.com/office/drawing/2014/main" id="{6697DD58-8364-4E2B-9F7B-2F0FE9773F7F}"/>
              </a:ext>
            </a:extLst>
          </p:cNvPr>
          <p:cNvSpPr txBox="1"/>
          <p:nvPr/>
        </p:nvSpPr>
        <p:spPr>
          <a:xfrm>
            <a:off x="828152" y="4775599"/>
            <a:ext cx="3018775" cy="276999"/>
          </a:xfrm>
          <a:prstGeom prst="rect">
            <a:avLst/>
          </a:prstGeom>
          <a:noFill/>
        </p:spPr>
        <p:txBody>
          <a:bodyPr wrap="none" rtlCol="0">
            <a:spAutoFit/>
          </a:bodyPr>
          <a:lstStyle/>
          <a:p>
            <a:r>
              <a:rPr kumimoji="1" lang="ja-JP" altLang="en-US" sz="1200" b="1" dirty="0"/>
              <a:t>・ランクアップと経験値</a:t>
            </a:r>
            <a:r>
              <a:rPr kumimoji="1" lang="ja-JP" altLang="en-US" sz="1050" b="1" dirty="0">
                <a:solidFill>
                  <a:srgbClr val="FF0000"/>
                </a:solidFill>
              </a:rPr>
              <a:t>（</a:t>
            </a:r>
            <a:r>
              <a:rPr kumimoji="1" lang="en-US" altLang="ja-JP" sz="1050" b="1" dirty="0">
                <a:solidFill>
                  <a:srgbClr val="FF0000"/>
                </a:solidFill>
              </a:rPr>
              <a:t>20191101</a:t>
            </a:r>
            <a:r>
              <a:rPr kumimoji="1" lang="ja-JP" altLang="en-US" sz="1050" b="1" dirty="0">
                <a:solidFill>
                  <a:srgbClr val="FF0000"/>
                </a:solidFill>
              </a:rPr>
              <a:t>追記）</a:t>
            </a:r>
            <a:endParaRPr kumimoji="1" lang="ja-JP" altLang="en-US" sz="1200" b="1" dirty="0">
              <a:solidFill>
                <a:srgbClr val="FF0000"/>
              </a:solidFill>
            </a:endParaRPr>
          </a:p>
        </p:txBody>
      </p:sp>
      <p:sp>
        <p:nvSpPr>
          <p:cNvPr id="17" name="テキスト ボックス 16">
            <a:extLst>
              <a:ext uri="{FF2B5EF4-FFF2-40B4-BE49-F238E27FC236}">
                <a16:creationId xmlns:a16="http://schemas.microsoft.com/office/drawing/2014/main" id="{DFDE5911-05A5-4579-A5B2-86E126E592DE}"/>
              </a:ext>
            </a:extLst>
          </p:cNvPr>
          <p:cNvSpPr txBox="1"/>
          <p:nvPr/>
        </p:nvSpPr>
        <p:spPr>
          <a:xfrm>
            <a:off x="1017179" y="5051278"/>
            <a:ext cx="6596678" cy="246221"/>
          </a:xfrm>
          <a:prstGeom prst="rect">
            <a:avLst/>
          </a:prstGeom>
          <a:noFill/>
        </p:spPr>
        <p:txBody>
          <a:bodyPr wrap="none" rtlCol="0">
            <a:spAutoFit/>
          </a:bodyPr>
          <a:lstStyle/>
          <a:p>
            <a:r>
              <a:rPr kumimoji="1" lang="ja-JP" altLang="en-US" sz="1000" dirty="0"/>
              <a:t>ランクアップ時に、経験値がオーバーしたら、経験値をリセットした後、そのオーバー分を経験値につぎ足す。</a:t>
            </a:r>
            <a:endParaRPr kumimoji="1" lang="en-US" altLang="ja-JP" sz="1000" dirty="0"/>
          </a:p>
        </p:txBody>
      </p:sp>
    </p:spTree>
    <p:extLst>
      <p:ext uri="{BB962C8B-B14F-4D97-AF65-F5344CB8AC3E}">
        <p14:creationId xmlns:p14="http://schemas.microsoft.com/office/powerpoint/2010/main" val="900771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9" name="テキスト ボックス 8">
            <a:extLst>
              <a:ext uri="{FF2B5EF4-FFF2-40B4-BE49-F238E27FC236}">
                <a16:creationId xmlns:a16="http://schemas.microsoft.com/office/drawing/2014/main" id="{B4593424-A9E5-46C2-B444-768C3D84ED6B}"/>
              </a:ext>
            </a:extLst>
          </p:cNvPr>
          <p:cNvSpPr txBox="1"/>
          <p:nvPr/>
        </p:nvSpPr>
        <p:spPr>
          <a:xfrm>
            <a:off x="591845" y="499759"/>
            <a:ext cx="1980029" cy="307777"/>
          </a:xfrm>
          <a:prstGeom prst="rect">
            <a:avLst/>
          </a:prstGeom>
          <a:noFill/>
        </p:spPr>
        <p:txBody>
          <a:bodyPr wrap="none" rtlCol="0">
            <a:spAutoFit/>
          </a:bodyPr>
          <a:lstStyle/>
          <a:p>
            <a:r>
              <a:rPr kumimoji="1" lang="ja-JP" altLang="en-US" sz="1400" b="1" dirty="0"/>
              <a:t>○クリスタルについて</a:t>
            </a:r>
          </a:p>
        </p:txBody>
      </p:sp>
      <p:sp>
        <p:nvSpPr>
          <p:cNvPr id="10" name="テキスト ボックス 9">
            <a:extLst>
              <a:ext uri="{FF2B5EF4-FFF2-40B4-BE49-F238E27FC236}">
                <a16:creationId xmlns:a16="http://schemas.microsoft.com/office/drawing/2014/main" id="{61021A75-0FD6-4E8A-8F41-213743D0431A}"/>
              </a:ext>
            </a:extLst>
          </p:cNvPr>
          <p:cNvSpPr txBox="1"/>
          <p:nvPr/>
        </p:nvSpPr>
        <p:spPr>
          <a:xfrm>
            <a:off x="828152" y="807536"/>
            <a:ext cx="2236510" cy="246221"/>
          </a:xfrm>
          <a:prstGeom prst="rect">
            <a:avLst/>
          </a:prstGeom>
          <a:noFill/>
        </p:spPr>
        <p:txBody>
          <a:bodyPr wrap="none" rtlCol="0">
            <a:spAutoFit/>
          </a:bodyPr>
          <a:lstStyle/>
          <a:p>
            <a:r>
              <a:rPr kumimoji="1" lang="ja-JP" altLang="en-US" sz="1000" dirty="0"/>
              <a:t>クリスタルについては以下の通り。</a:t>
            </a:r>
            <a:endParaRPr kumimoji="1" lang="en-US" altLang="ja-JP" sz="1000" dirty="0"/>
          </a:p>
        </p:txBody>
      </p:sp>
      <p:sp>
        <p:nvSpPr>
          <p:cNvPr id="14" name="テキスト ボックス 13">
            <a:extLst>
              <a:ext uri="{FF2B5EF4-FFF2-40B4-BE49-F238E27FC236}">
                <a16:creationId xmlns:a16="http://schemas.microsoft.com/office/drawing/2014/main" id="{561D465A-1621-4975-B13A-9CF1E34F8158}"/>
              </a:ext>
            </a:extLst>
          </p:cNvPr>
          <p:cNvSpPr txBox="1"/>
          <p:nvPr/>
        </p:nvSpPr>
        <p:spPr>
          <a:xfrm>
            <a:off x="828152" y="1115313"/>
            <a:ext cx="1877437" cy="276999"/>
          </a:xfrm>
          <a:prstGeom prst="rect">
            <a:avLst/>
          </a:prstGeom>
          <a:noFill/>
        </p:spPr>
        <p:txBody>
          <a:bodyPr wrap="none" rtlCol="0">
            <a:spAutoFit/>
          </a:bodyPr>
          <a:lstStyle/>
          <a:p>
            <a:r>
              <a:rPr kumimoji="1" lang="ja-JP" altLang="en-US" sz="1200" b="1" dirty="0"/>
              <a:t>・クリスタルの内部構成</a:t>
            </a:r>
          </a:p>
        </p:txBody>
      </p:sp>
      <p:sp>
        <p:nvSpPr>
          <p:cNvPr id="15" name="テキスト ボックス 14">
            <a:extLst>
              <a:ext uri="{FF2B5EF4-FFF2-40B4-BE49-F238E27FC236}">
                <a16:creationId xmlns:a16="http://schemas.microsoft.com/office/drawing/2014/main" id="{44F0042E-76DF-49F8-B184-B84369CEB9CF}"/>
              </a:ext>
            </a:extLst>
          </p:cNvPr>
          <p:cNvSpPr txBox="1"/>
          <p:nvPr/>
        </p:nvSpPr>
        <p:spPr>
          <a:xfrm>
            <a:off x="1017179" y="1388047"/>
            <a:ext cx="3332964" cy="246221"/>
          </a:xfrm>
          <a:prstGeom prst="rect">
            <a:avLst/>
          </a:prstGeom>
          <a:noFill/>
        </p:spPr>
        <p:txBody>
          <a:bodyPr wrap="none" rtlCol="0">
            <a:spAutoFit/>
          </a:bodyPr>
          <a:lstStyle/>
          <a:p>
            <a:r>
              <a:rPr kumimoji="1" lang="ja-JP" altLang="en-US" sz="1000" dirty="0"/>
              <a:t>クリスタルは内部的には以下の</a:t>
            </a:r>
            <a:r>
              <a:rPr kumimoji="1" lang="en-US" altLang="ja-JP" sz="1000" dirty="0"/>
              <a:t>3</a:t>
            </a:r>
            <a:r>
              <a:rPr kumimoji="1" lang="ja-JP" altLang="en-US" sz="1000" dirty="0"/>
              <a:t>種の状態を用意する。</a:t>
            </a:r>
            <a:endParaRPr kumimoji="1" lang="en-US" altLang="ja-JP" sz="1000" dirty="0"/>
          </a:p>
        </p:txBody>
      </p:sp>
      <p:sp>
        <p:nvSpPr>
          <p:cNvPr id="12" name="テキスト ボックス 11">
            <a:extLst>
              <a:ext uri="{FF2B5EF4-FFF2-40B4-BE49-F238E27FC236}">
                <a16:creationId xmlns:a16="http://schemas.microsoft.com/office/drawing/2014/main" id="{A534C4B6-2D78-4A4B-92D3-1544CD07F455}"/>
              </a:ext>
            </a:extLst>
          </p:cNvPr>
          <p:cNvSpPr txBox="1"/>
          <p:nvPr/>
        </p:nvSpPr>
        <p:spPr>
          <a:xfrm>
            <a:off x="828152" y="2897612"/>
            <a:ext cx="954107" cy="276999"/>
          </a:xfrm>
          <a:prstGeom prst="rect">
            <a:avLst/>
          </a:prstGeom>
          <a:noFill/>
        </p:spPr>
        <p:txBody>
          <a:bodyPr wrap="none" rtlCol="0">
            <a:spAutoFit/>
          </a:bodyPr>
          <a:lstStyle/>
          <a:p>
            <a:r>
              <a:rPr kumimoji="1" lang="ja-JP" altLang="en-US" sz="1200" b="1" dirty="0"/>
              <a:t>・ただし</a:t>
            </a:r>
            <a:r>
              <a:rPr kumimoji="1" lang="en-US" altLang="ja-JP" sz="1200" b="1" dirty="0"/>
              <a:t>…</a:t>
            </a:r>
            <a:endParaRPr kumimoji="1" lang="ja-JP" altLang="en-US" sz="1200" b="1" dirty="0"/>
          </a:p>
        </p:txBody>
      </p:sp>
      <p:sp>
        <p:nvSpPr>
          <p:cNvPr id="16" name="テキスト ボックス 15">
            <a:extLst>
              <a:ext uri="{FF2B5EF4-FFF2-40B4-BE49-F238E27FC236}">
                <a16:creationId xmlns:a16="http://schemas.microsoft.com/office/drawing/2014/main" id="{4326D794-0564-4092-B6EA-0219148582E3}"/>
              </a:ext>
            </a:extLst>
          </p:cNvPr>
          <p:cNvSpPr txBox="1"/>
          <p:nvPr/>
        </p:nvSpPr>
        <p:spPr>
          <a:xfrm>
            <a:off x="1017180" y="3174611"/>
            <a:ext cx="6083717" cy="1169551"/>
          </a:xfrm>
          <a:prstGeom prst="rect">
            <a:avLst/>
          </a:prstGeom>
          <a:noFill/>
        </p:spPr>
        <p:txBody>
          <a:bodyPr wrap="none" rtlCol="0">
            <a:spAutoFit/>
          </a:bodyPr>
          <a:lstStyle/>
          <a:p>
            <a:r>
              <a:rPr kumimoji="1" lang="ja-JP" altLang="en-US" sz="1000" dirty="0"/>
              <a:t>プロデューサの意向により、本ゲームでは</a:t>
            </a:r>
            <a:r>
              <a:rPr kumimoji="1" lang="en-US" altLang="ja-JP" sz="1000" dirty="0"/>
              <a:t>OS</a:t>
            </a:r>
            <a:r>
              <a:rPr kumimoji="1" lang="ja-JP" altLang="en-US" sz="1000" dirty="0"/>
              <a:t>の別を行わない想定となる。</a:t>
            </a:r>
            <a:endParaRPr kumimoji="1" lang="en-US" altLang="ja-JP" sz="1000" dirty="0"/>
          </a:p>
          <a:p>
            <a:r>
              <a:rPr kumimoji="1" lang="ja-JP" altLang="en-US" sz="1000" dirty="0"/>
              <a:t>そのためヘッダに表示される数としては上記の</a:t>
            </a:r>
            <a:r>
              <a:rPr kumimoji="1" lang="en-US" altLang="ja-JP" sz="1000" dirty="0"/>
              <a:t>3</a:t>
            </a:r>
            <a:r>
              <a:rPr kumimoji="1" lang="ja-JP" altLang="en-US" sz="1000" dirty="0"/>
              <a:t>種のクリスタルの合計を表示するようにする。</a:t>
            </a:r>
            <a:endParaRPr kumimoji="1" lang="en-US" altLang="ja-JP" sz="1000" dirty="0"/>
          </a:p>
          <a:p>
            <a:endParaRPr kumimoji="1" lang="en-US" altLang="ja-JP" sz="1000" dirty="0"/>
          </a:p>
          <a:p>
            <a:r>
              <a:rPr kumimoji="1" lang="ja-JP" altLang="en-US" sz="1000" dirty="0"/>
              <a:t>また、メニュー内にある購入状況に関しては、有償クリスタルは前者２種の合計、無償クリスタルは</a:t>
            </a:r>
            <a:endParaRPr kumimoji="1" lang="en-US" altLang="ja-JP" sz="1000" dirty="0"/>
          </a:p>
          <a:p>
            <a:r>
              <a:rPr kumimoji="1" lang="ja-JP" altLang="en-US" sz="1000" dirty="0"/>
              <a:t>そのまま表示するようにする。</a:t>
            </a:r>
            <a:endParaRPr kumimoji="1" lang="en-US" altLang="ja-JP" sz="1000" dirty="0"/>
          </a:p>
          <a:p>
            <a:endParaRPr kumimoji="1" lang="en-US" altLang="ja-JP" sz="1000" dirty="0"/>
          </a:p>
          <a:p>
            <a:r>
              <a:rPr kumimoji="1" lang="ja-JP" altLang="en-US" sz="1000" dirty="0"/>
              <a:t>（しかし、なんらかの対応が必要になったときに分割できるように構成は前述の３種を用意しておく）</a:t>
            </a:r>
            <a:endParaRPr kumimoji="1" lang="en-US" altLang="ja-JP" sz="1000" dirty="0"/>
          </a:p>
        </p:txBody>
      </p:sp>
      <p:graphicFrame>
        <p:nvGraphicFramePr>
          <p:cNvPr id="3" name="表 3">
            <a:extLst>
              <a:ext uri="{FF2B5EF4-FFF2-40B4-BE49-F238E27FC236}">
                <a16:creationId xmlns:a16="http://schemas.microsoft.com/office/drawing/2014/main" id="{A9426F6A-7CF3-4A1F-86D9-71474C8CE8FE}"/>
              </a:ext>
            </a:extLst>
          </p:cNvPr>
          <p:cNvGraphicFramePr>
            <a:graphicFrameLocks noGrp="1"/>
          </p:cNvGraphicFramePr>
          <p:nvPr>
            <p:extLst>
              <p:ext uri="{D42A27DB-BD31-4B8C-83A1-F6EECF244321}">
                <p14:modId xmlns:p14="http://schemas.microsoft.com/office/powerpoint/2010/main" val="2801169313"/>
              </p:ext>
            </p:extLst>
          </p:nvPr>
        </p:nvGraphicFramePr>
        <p:xfrm>
          <a:off x="1017179" y="1700016"/>
          <a:ext cx="6096000" cy="975360"/>
        </p:xfrm>
        <a:graphic>
          <a:graphicData uri="http://schemas.openxmlformats.org/drawingml/2006/table">
            <a:tbl>
              <a:tblPr firstRow="1" bandRow="1">
                <a:tableStyleId>{5C22544A-7EE6-4342-B048-85BDC9FD1C3A}</a:tableStyleId>
              </a:tblPr>
              <a:tblGrid>
                <a:gridCol w="1660033">
                  <a:extLst>
                    <a:ext uri="{9D8B030D-6E8A-4147-A177-3AD203B41FA5}">
                      <a16:colId xmlns:a16="http://schemas.microsoft.com/office/drawing/2014/main" val="3997959839"/>
                    </a:ext>
                  </a:extLst>
                </a:gridCol>
                <a:gridCol w="4435967">
                  <a:extLst>
                    <a:ext uri="{9D8B030D-6E8A-4147-A177-3AD203B41FA5}">
                      <a16:colId xmlns:a16="http://schemas.microsoft.com/office/drawing/2014/main" val="3649604882"/>
                    </a:ext>
                  </a:extLst>
                </a:gridCol>
              </a:tblGrid>
              <a:tr h="0">
                <a:tc>
                  <a:txBody>
                    <a:bodyPr/>
                    <a:lstStyle/>
                    <a:p>
                      <a:r>
                        <a:rPr kumimoji="1" lang="ja-JP" altLang="en-US" sz="1000" dirty="0"/>
                        <a:t>種別</a:t>
                      </a:r>
                    </a:p>
                  </a:txBody>
                  <a:tcPr/>
                </a:tc>
                <a:tc>
                  <a:txBody>
                    <a:bodyPr/>
                    <a:lstStyle/>
                    <a:p>
                      <a:r>
                        <a:rPr kumimoji="1" lang="ja-JP" altLang="en-US" sz="1000" dirty="0"/>
                        <a:t>内容</a:t>
                      </a:r>
                    </a:p>
                  </a:txBody>
                  <a:tcPr/>
                </a:tc>
                <a:extLst>
                  <a:ext uri="{0D108BD9-81ED-4DB2-BD59-A6C34878D82A}">
                    <a16:rowId xmlns:a16="http://schemas.microsoft.com/office/drawing/2014/main" val="4203794935"/>
                  </a:ext>
                </a:extLst>
              </a:tr>
              <a:tr h="0">
                <a:tc>
                  <a:txBody>
                    <a:bodyPr/>
                    <a:lstStyle/>
                    <a:p>
                      <a:r>
                        <a:rPr kumimoji="1" lang="en-US" altLang="ja-JP" sz="1000" dirty="0"/>
                        <a:t>iOS</a:t>
                      </a:r>
                      <a:r>
                        <a:rPr kumimoji="1" lang="ja-JP" altLang="en-US" sz="1000" dirty="0"/>
                        <a:t>有償クリスタル</a:t>
                      </a:r>
                    </a:p>
                  </a:txBody>
                  <a:tcPr/>
                </a:tc>
                <a:tc>
                  <a:txBody>
                    <a:bodyPr/>
                    <a:lstStyle/>
                    <a:p>
                      <a:r>
                        <a:rPr kumimoji="1" lang="en-US" altLang="ja-JP" sz="1000" dirty="0"/>
                        <a:t>iOS</a:t>
                      </a:r>
                      <a:r>
                        <a:rPr kumimoji="1" lang="ja-JP" altLang="en-US" sz="1000" dirty="0"/>
                        <a:t>で購入した返金対象となる課金石。</a:t>
                      </a:r>
                    </a:p>
                  </a:txBody>
                  <a:tcPr/>
                </a:tc>
                <a:extLst>
                  <a:ext uri="{0D108BD9-81ED-4DB2-BD59-A6C34878D82A}">
                    <a16:rowId xmlns:a16="http://schemas.microsoft.com/office/drawing/2014/main" val="3923206533"/>
                  </a:ext>
                </a:extLst>
              </a:tr>
              <a:tr h="0">
                <a:tc>
                  <a:txBody>
                    <a:bodyPr/>
                    <a:lstStyle/>
                    <a:p>
                      <a:r>
                        <a:rPr kumimoji="1" lang="en-US" altLang="ja-JP" sz="1000" dirty="0" err="1"/>
                        <a:t>Andorid</a:t>
                      </a:r>
                      <a:r>
                        <a:rPr kumimoji="1" lang="ja-JP" altLang="en-US" sz="1000" dirty="0"/>
                        <a:t>有償クリスタル</a:t>
                      </a:r>
                    </a:p>
                  </a:txBody>
                  <a:tcPr/>
                </a:tc>
                <a:tc>
                  <a:txBody>
                    <a:bodyPr/>
                    <a:lstStyle/>
                    <a:p>
                      <a:r>
                        <a:rPr kumimoji="1" lang="en-US" altLang="ja-JP" sz="1000" dirty="0"/>
                        <a:t>Android</a:t>
                      </a:r>
                      <a:r>
                        <a:rPr kumimoji="1" lang="ja-JP" altLang="en-US" sz="1000" dirty="0"/>
                        <a:t>で購入した返金対象となる課金石。</a:t>
                      </a:r>
                    </a:p>
                  </a:txBody>
                  <a:tcPr/>
                </a:tc>
                <a:extLst>
                  <a:ext uri="{0D108BD9-81ED-4DB2-BD59-A6C34878D82A}">
                    <a16:rowId xmlns:a16="http://schemas.microsoft.com/office/drawing/2014/main" val="3609933323"/>
                  </a:ext>
                </a:extLst>
              </a:tr>
              <a:tr h="0">
                <a:tc>
                  <a:txBody>
                    <a:bodyPr/>
                    <a:lstStyle/>
                    <a:p>
                      <a:r>
                        <a:rPr kumimoji="1" lang="ja-JP" altLang="en-US" sz="1000" dirty="0"/>
                        <a:t>無償クリスタル</a:t>
                      </a:r>
                    </a:p>
                  </a:txBody>
                  <a:tcPr/>
                </a:tc>
                <a:tc>
                  <a:txBody>
                    <a:bodyPr/>
                    <a:lstStyle/>
                    <a:p>
                      <a:r>
                        <a:rPr kumimoji="1" lang="ja-JP" altLang="en-US" sz="1000" dirty="0"/>
                        <a:t>オマケ、報酬などでくばる返金対象とならない課金石。</a:t>
                      </a:r>
                    </a:p>
                  </a:txBody>
                  <a:tcPr/>
                </a:tc>
                <a:extLst>
                  <a:ext uri="{0D108BD9-81ED-4DB2-BD59-A6C34878D82A}">
                    <a16:rowId xmlns:a16="http://schemas.microsoft.com/office/drawing/2014/main" val="740646888"/>
                  </a:ext>
                </a:extLst>
              </a:tr>
            </a:tbl>
          </a:graphicData>
        </a:graphic>
      </p:graphicFrame>
    </p:spTree>
    <p:extLst>
      <p:ext uri="{BB962C8B-B14F-4D97-AF65-F5344CB8AC3E}">
        <p14:creationId xmlns:p14="http://schemas.microsoft.com/office/powerpoint/2010/main" val="2220529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FBDE859D-A0FB-44FA-A4FF-5019FCB9BB27}"/>
              </a:ext>
            </a:extLst>
          </p:cNvPr>
          <p:cNvPicPr>
            <a:picLocks noChangeAspect="1"/>
          </p:cNvPicPr>
          <p:nvPr/>
        </p:nvPicPr>
        <p:blipFill>
          <a:blip r:embed="rId2"/>
          <a:stretch>
            <a:fillRect/>
          </a:stretch>
        </p:blipFill>
        <p:spPr>
          <a:xfrm>
            <a:off x="456743" y="1128579"/>
            <a:ext cx="6668431" cy="4734586"/>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799164" cy="307777"/>
          </a:xfrm>
          <a:prstGeom prst="rect">
            <a:avLst/>
          </a:prstGeom>
          <a:noFill/>
        </p:spPr>
        <p:txBody>
          <a:bodyPr wrap="none" rtlCol="0">
            <a:spAutoFit/>
          </a:bodyPr>
          <a:lstStyle/>
          <a:p>
            <a:r>
              <a:rPr kumimoji="1" lang="ja-JP" altLang="en-US" sz="1400" b="1" dirty="0"/>
              <a:t>●</a:t>
            </a:r>
            <a:r>
              <a:rPr kumimoji="1" lang="en-US" altLang="ja-JP" sz="1400" b="1" dirty="0"/>
              <a:t>2</a:t>
            </a:r>
            <a:r>
              <a:rPr kumimoji="1" lang="ja-JP" altLang="en-US" sz="1400" b="1" dirty="0"/>
              <a:t>．画面へのポータルについて</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186035" cy="246221"/>
          </a:xfrm>
          <a:prstGeom prst="rect">
            <a:avLst/>
          </a:prstGeom>
          <a:noFill/>
        </p:spPr>
        <p:txBody>
          <a:bodyPr wrap="none" rtlCol="0">
            <a:spAutoFit/>
          </a:bodyPr>
          <a:lstStyle/>
          <a:p>
            <a:r>
              <a:rPr kumimoji="1" lang="ja-JP" altLang="en-US" sz="1000" dirty="0"/>
              <a:t>ホーム画面には下記のようなボタンを配置し、他の画面へのアクセスを簡易にします。</a:t>
            </a:r>
            <a:endParaRPr kumimoji="1" lang="en-US" altLang="ja-JP" sz="1000" dirty="0"/>
          </a:p>
        </p:txBody>
      </p:sp>
    </p:spTree>
    <p:extLst>
      <p:ext uri="{BB962C8B-B14F-4D97-AF65-F5344CB8AC3E}">
        <p14:creationId xmlns:p14="http://schemas.microsoft.com/office/powerpoint/2010/main" val="2833914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graphicFrame>
        <p:nvGraphicFramePr>
          <p:cNvPr id="8" name="表 4">
            <a:extLst>
              <a:ext uri="{FF2B5EF4-FFF2-40B4-BE49-F238E27FC236}">
                <a16:creationId xmlns:a16="http://schemas.microsoft.com/office/drawing/2014/main" id="{9E728B95-9A61-4F69-866D-35CA21D52153}"/>
              </a:ext>
            </a:extLst>
          </p:cNvPr>
          <p:cNvGraphicFramePr>
            <a:graphicFrameLocks noGrp="1"/>
          </p:cNvGraphicFramePr>
          <p:nvPr>
            <p:extLst>
              <p:ext uri="{D42A27DB-BD31-4B8C-83A1-F6EECF244321}">
                <p14:modId xmlns:p14="http://schemas.microsoft.com/office/powerpoint/2010/main" val="3351342190"/>
              </p:ext>
            </p:extLst>
          </p:nvPr>
        </p:nvGraphicFramePr>
        <p:xfrm>
          <a:off x="591845" y="496011"/>
          <a:ext cx="7821707" cy="313944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1044498737"/>
                    </a:ext>
                  </a:extLst>
                </a:gridCol>
                <a:gridCol w="2313305">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01</a:t>
                      </a:r>
                      <a:endParaRPr kumimoji="1" lang="ja-JP" altLang="en-US" sz="1000" dirty="0"/>
                    </a:p>
                  </a:txBody>
                  <a:tcPr/>
                </a:tc>
                <a:tc>
                  <a:txBody>
                    <a:bodyPr/>
                    <a:lstStyle/>
                    <a:p>
                      <a:r>
                        <a:rPr kumimoji="1" lang="ja-JP" altLang="en-US" sz="1000" dirty="0"/>
                        <a:t>ヘッダ</a:t>
                      </a:r>
                    </a:p>
                  </a:txBody>
                  <a:tcPr/>
                </a:tc>
                <a:tc>
                  <a:txBody>
                    <a:bodyPr/>
                    <a:lstStyle/>
                    <a:p>
                      <a:r>
                        <a:rPr kumimoji="1" lang="ja-JP" altLang="en-US" sz="1000" dirty="0"/>
                        <a:t>前項「●プレイヤー情報について」を参照。</a:t>
                      </a:r>
                      <a:endParaRPr kumimoji="1" lang="en-US" altLang="ja-JP" sz="1000" dirty="0"/>
                    </a:p>
                  </a:txBody>
                  <a:tcPr/>
                </a:tc>
                <a:extLst>
                  <a:ext uri="{0D108BD9-81ED-4DB2-BD59-A6C34878D82A}">
                    <a16:rowId xmlns:a16="http://schemas.microsoft.com/office/drawing/2014/main" val="4245473209"/>
                  </a:ext>
                </a:extLst>
              </a:tr>
              <a:tr h="0">
                <a:tc>
                  <a:txBody>
                    <a:bodyPr/>
                    <a:lstStyle/>
                    <a:p>
                      <a:r>
                        <a:rPr kumimoji="1" lang="en-US" altLang="ja-JP" sz="1000" dirty="0"/>
                        <a:t>02</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おしらせボタン</a:t>
                      </a:r>
                    </a:p>
                  </a:txBody>
                  <a:tcPr/>
                </a:tc>
                <a:tc>
                  <a:txBody>
                    <a:bodyPr/>
                    <a:lstStyle/>
                    <a:p>
                      <a:r>
                        <a:rPr kumimoji="1" lang="ja-JP" altLang="en-US" sz="1000" dirty="0"/>
                        <a:t>お知らせ処理へ遷移。</a:t>
                      </a:r>
                      <a:endParaRPr kumimoji="1" lang="en-US" altLang="ja-JP" sz="1000" dirty="0"/>
                    </a:p>
                  </a:txBody>
                  <a:tcPr/>
                </a:tc>
                <a:extLst>
                  <a:ext uri="{0D108BD9-81ED-4DB2-BD59-A6C34878D82A}">
                    <a16:rowId xmlns:a16="http://schemas.microsoft.com/office/drawing/2014/main" val="683571917"/>
                  </a:ext>
                </a:extLst>
              </a:tr>
              <a:tr h="0">
                <a:tc>
                  <a:txBody>
                    <a:bodyPr/>
                    <a:lstStyle/>
                    <a:p>
                      <a:r>
                        <a:rPr kumimoji="1" lang="en-US" altLang="ja-JP" sz="1000" dirty="0"/>
                        <a:t>03</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プレゼントボックスボタン</a:t>
                      </a:r>
                    </a:p>
                  </a:txBody>
                  <a:tcPr/>
                </a:tc>
                <a:tc>
                  <a:txBody>
                    <a:bodyPr/>
                    <a:lstStyle/>
                    <a:p>
                      <a:r>
                        <a:rPr kumimoji="1" lang="ja-JP" altLang="en-US" sz="1000" dirty="0"/>
                        <a:t>プレゼントボックス処理へ遷移。</a:t>
                      </a:r>
                      <a:endParaRPr kumimoji="1" lang="en-US" altLang="ja-JP" sz="1000" dirty="0"/>
                    </a:p>
                  </a:txBody>
                  <a:tcPr/>
                </a:tc>
                <a:extLst>
                  <a:ext uri="{0D108BD9-81ED-4DB2-BD59-A6C34878D82A}">
                    <a16:rowId xmlns:a16="http://schemas.microsoft.com/office/drawing/2014/main" val="394810117"/>
                  </a:ext>
                </a:extLst>
              </a:tr>
              <a:tr h="0">
                <a:tc>
                  <a:txBody>
                    <a:bodyPr/>
                    <a:lstStyle/>
                    <a:p>
                      <a:r>
                        <a:rPr kumimoji="1" lang="en-US" altLang="ja-JP" sz="1000" dirty="0"/>
                        <a:t>04</a:t>
                      </a:r>
                      <a:endParaRPr kumimoji="1" lang="ja-JP" altLang="en-US" sz="1000" dirty="0"/>
                    </a:p>
                  </a:txBody>
                  <a:tcPr/>
                </a:tc>
                <a:tc>
                  <a:txBody>
                    <a:bodyPr/>
                    <a:lstStyle/>
                    <a:p>
                      <a:r>
                        <a:rPr kumimoji="1" lang="ja-JP" altLang="en-US" sz="1000" dirty="0"/>
                        <a:t>個別オファー</a:t>
                      </a:r>
                    </a:p>
                  </a:txBody>
                  <a:tcPr/>
                </a:tc>
                <a:tc>
                  <a:txBody>
                    <a:bodyPr/>
                    <a:lstStyle/>
                    <a:p>
                      <a:r>
                        <a:rPr kumimoji="1" lang="ja-JP" altLang="en-US" sz="1000" dirty="0"/>
                        <a:t>プレイヤーの条件にあった商品のアイコンを表示。</a:t>
                      </a:r>
                      <a:endParaRPr kumimoji="1" lang="en-US" altLang="ja-JP" sz="1000" dirty="0"/>
                    </a:p>
                    <a:p>
                      <a:r>
                        <a:rPr kumimoji="1" lang="ja-JP" altLang="en-US" sz="1000" dirty="0"/>
                        <a:t>詳細は次項。</a:t>
                      </a:r>
                    </a:p>
                  </a:txBody>
                  <a:tcPr/>
                </a:tc>
                <a:extLst>
                  <a:ext uri="{0D108BD9-81ED-4DB2-BD59-A6C34878D82A}">
                    <a16:rowId xmlns:a16="http://schemas.microsoft.com/office/drawing/2014/main" val="147847588"/>
                  </a:ext>
                </a:extLst>
              </a:tr>
              <a:tr h="0">
                <a:tc>
                  <a:txBody>
                    <a:bodyPr/>
                    <a:lstStyle/>
                    <a:p>
                      <a:r>
                        <a:rPr kumimoji="1" lang="en-US" altLang="ja-JP" sz="1000" dirty="0"/>
                        <a:t>05</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おさんぽボタン</a:t>
                      </a:r>
                    </a:p>
                  </a:txBody>
                  <a:tcPr/>
                </a:tc>
                <a:tc>
                  <a:txBody>
                    <a:bodyPr/>
                    <a:lstStyle/>
                    <a:p>
                      <a:r>
                        <a:rPr kumimoji="1" lang="ja-JP" altLang="en-US" sz="1000" dirty="0"/>
                        <a:t>おさんぽ処理へ遷移。</a:t>
                      </a:r>
                      <a:endParaRPr kumimoji="1" lang="en-US" altLang="ja-JP" sz="1000" dirty="0"/>
                    </a:p>
                  </a:txBody>
                  <a:tcPr/>
                </a:tc>
                <a:extLst>
                  <a:ext uri="{0D108BD9-81ED-4DB2-BD59-A6C34878D82A}">
                    <a16:rowId xmlns:a16="http://schemas.microsoft.com/office/drawing/2014/main" val="3469414408"/>
                  </a:ext>
                </a:extLst>
              </a:tr>
              <a:tr h="0">
                <a:tc>
                  <a:txBody>
                    <a:bodyPr/>
                    <a:lstStyle/>
                    <a:p>
                      <a:r>
                        <a:rPr kumimoji="1" lang="en-US" altLang="ja-JP" sz="1000" dirty="0"/>
                        <a:t>06</a:t>
                      </a:r>
                      <a:endParaRPr kumimoji="1" lang="ja-JP" altLang="en-US" sz="1000" dirty="0"/>
                    </a:p>
                  </a:txBody>
                  <a:tcPr/>
                </a:tc>
                <a:tc>
                  <a:txBody>
                    <a:bodyPr/>
                    <a:lstStyle/>
                    <a:p>
                      <a:r>
                        <a:rPr kumimoji="1" lang="ja-JP" altLang="en-US" sz="1000" dirty="0"/>
                        <a:t>イベントバナー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開催されているイベントのバナーを表示する。</a:t>
                      </a:r>
                      <a:endParaRPr kumimoji="1" lang="en-US" altLang="ja-JP" sz="10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詳細は次項。</a:t>
                      </a:r>
                      <a:endParaRPr kumimoji="1" lang="en-US" altLang="ja-JP" sz="1000" dirty="0"/>
                    </a:p>
                  </a:txBody>
                  <a:tcPr/>
                </a:tc>
                <a:extLst>
                  <a:ext uri="{0D108BD9-81ED-4DB2-BD59-A6C34878D82A}">
                    <a16:rowId xmlns:a16="http://schemas.microsoft.com/office/drawing/2014/main" val="1365589120"/>
                  </a:ext>
                </a:extLst>
              </a:tr>
              <a:tr h="0">
                <a:tc>
                  <a:txBody>
                    <a:bodyPr/>
                    <a:lstStyle/>
                    <a:p>
                      <a:r>
                        <a:rPr kumimoji="1" lang="en-US" altLang="ja-JP" sz="1000" dirty="0"/>
                        <a:t>07</a:t>
                      </a:r>
                      <a:endParaRPr kumimoji="1" lang="ja-JP" altLang="en-US" sz="1000" dirty="0"/>
                    </a:p>
                  </a:txBody>
                  <a:tcPr/>
                </a:tc>
                <a:tc>
                  <a:txBody>
                    <a:bodyPr/>
                    <a:lstStyle/>
                    <a:p>
                      <a:r>
                        <a:rPr kumimoji="1" lang="ja-JP" altLang="en-US" sz="1000" dirty="0"/>
                        <a:t>チャレンジボタン</a:t>
                      </a:r>
                      <a:r>
                        <a:rPr kumimoji="1" lang="ja-JP" altLang="en-US" sz="1000" b="1" dirty="0">
                          <a:solidFill>
                            <a:srgbClr val="FF0000"/>
                          </a:solidFill>
                        </a:rPr>
                        <a:t>（</a:t>
                      </a:r>
                      <a:r>
                        <a:rPr kumimoji="1" lang="en-US" altLang="ja-JP" sz="1000" b="1" dirty="0">
                          <a:solidFill>
                            <a:srgbClr val="FF0000"/>
                          </a:solidFill>
                        </a:rPr>
                        <a:t>20191211</a:t>
                      </a:r>
                      <a:r>
                        <a:rPr kumimoji="1" lang="ja-JP" altLang="en-US" sz="1000" b="1" dirty="0">
                          <a:solidFill>
                            <a:srgbClr val="FF0000"/>
                          </a:solidFill>
                        </a:rPr>
                        <a:t>修正）</a:t>
                      </a:r>
                    </a:p>
                  </a:txBody>
                  <a:tcPr/>
                </a:tc>
                <a:tc>
                  <a:txBody>
                    <a:bodyPr/>
                    <a:lstStyle/>
                    <a:p>
                      <a:r>
                        <a:rPr kumimoji="1" lang="ja-JP" altLang="en-US" sz="1000" dirty="0"/>
                        <a:t>チャレンジリスト処理へ遷移。</a:t>
                      </a:r>
                      <a:endParaRPr kumimoji="1" lang="en-US" altLang="ja-JP" sz="1000" dirty="0"/>
                    </a:p>
                  </a:txBody>
                  <a:tcPr/>
                </a:tc>
                <a:extLst>
                  <a:ext uri="{0D108BD9-81ED-4DB2-BD59-A6C34878D82A}">
                    <a16:rowId xmlns:a16="http://schemas.microsoft.com/office/drawing/2014/main" val="2775602554"/>
                  </a:ext>
                </a:extLst>
              </a:tr>
              <a:tr h="0">
                <a:tc>
                  <a:txBody>
                    <a:bodyPr/>
                    <a:lstStyle/>
                    <a:p>
                      <a:r>
                        <a:rPr kumimoji="1" lang="en-US" altLang="ja-JP" sz="1000" dirty="0"/>
                        <a:t>08</a:t>
                      </a:r>
                    </a:p>
                  </a:txBody>
                  <a:tcPr/>
                </a:tc>
                <a:tc>
                  <a:txBody>
                    <a:bodyPr/>
                    <a:lstStyle/>
                    <a:p>
                      <a:r>
                        <a:rPr kumimoji="1" lang="ja-JP" altLang="en-US" sz="1000" dirty="0"/>
                        <a:t>フレンドボタン</a:t>
                      </a:r>
                    </a:p>
                  </a:txBody>
                  <a:tcPr/>
                </a:tc>
                <a:tc>
                  <a:txBody>
                    <a:bodyPr/>
                    <a:lstStyle/>
                    <a:p>
                      <a:r>
                        <a:rPr kumimoji="1" lang="ja-JP" altLang="en-US" sz="1000" dirty="0"/>
                        <a:t>フレンド処理へ遷移。</a:t>
                      </a:r>
                      <a:endParaRPr kumimoji="1" lang="en-US" altLang="ja-JP" sz="1000" dirty="0"/>
                    </a:p>
                  </a:txBody>
                  <a:tcPr/>
                </a:tc>
                <a:extLst>
                  <a:ext uri="{0D108BD9-81ED-4DB2-BD59-A6C34878D82A}">
                    <a16:rowId xmlns:a16="http://schemas.microsoft.com/office/drawing/2014/main" val="3313693964"/>
                  </a:ext>
                </a:extLst>
              </a:tr>
              <a:tr h="0">
                <a:tc>
                  <a:txBody>
                    <a:bodyPr/>
                    <a:lstStyle/>
                    <a:p>
                      <a:r>
                        <a:rPr kumimoji="1" lang="en-US" altLang="ja-JP" sz="1000" dirty="0"/>
                        <a:t>09</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メニューボタン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メニュー処理へ遷移。</a:t>
                      </a:r>
                    </a:p>
                  </a:txBody>
                  <a:tcPr/>
                </a:tc>
                <a:extLst>
                  <a:ext uri="{0D108BD9-81ED-4DB2-BD59-A6C34878D82A}">
                    <a16:rowId xmlns:a16="http://schemas.microsoft.com/office/drawing/2014/main" val="1708321862"/>
                  </a:ext>
                </a:extLst>
              </a:tr>
              <a:tr h="0">
                <a:tc>
                  <a:txBody>
                    <a:bodyPr/>
                    <a:lstStyle/>
                    <a:p>
                      <a:r>
                        <a:rPr kumimoji="1" lang="en-US" altLang="ja-JP" sz="1000" dirty="0"/>
                        <a:t>10</a:t>
                      </a:r>
                      <a:endParaRPr kumimoji="1" lang="ja-JP" altLang="en-US" sz="1000" dirty="0"/>
                    </a:p>
                  </a:txBody>
                  <a:tcPr/>
                </a:tc>
                <a:tc>
                  <a:txBody>
                    <a:bodyPr/>
                    <a:lstStyle/>
                    <a:p>
                      <a:r>
                        <a:rPr kumimoji="1" lang="ja-JP" altLang="en-US" sz="1000" dirty="0"/>
                        <a:t>フッタ</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修正）</a:t>
                      </a:r>
                    </a:p>
                  </a:txBody>
                  <a:tcPr/>
                </a:tc>
                <a:tc>
                  <a:txBody>
                    <a:bodyPr/>
                    <a:lstStyle/>
                    <a:p>
                      <a:r>
                        <a:rPr kumimoji="1" lang="ja-JP" altLang="en-US" sz="1000" dirty="0"/>
                        <a:t>各画面に遷移。現在の想定では、以下７つに遷移。</a:t>
                      </a:r>
                      <a:endParaRPr kumimoji="1" lang="en-US" altLang="ja-JP" sz="1000" dirty="0"/>
                    </a:p>
                    <a:p>
                      <a:r>
                        <a:rPr kumimoji="1" lang="ja-JP" altLang="en-US" sz="1000" dirty="0"/>
                        <a:t>・ホーム　・部隊　・師団　・クエスト　・ふれあい　・ガチャ　・ショップ</a:t>
                      </a:r>
                      <a:endParaRPr kumimoji="1" lang="en-US" altLang="ja-JP" sz="1000" dirty="0"/>
                    </a:p>
                  </a:txBody>
                  <a:tcPr/>
                </a:tc>
                <a:extLst>
                  <a:ext uri="{0D108BD9-81ED-4DB2-BD59-A6C34878D82A}">
                    <a16:rowId xmlns:a16="http://schemas.microsoft.com/office/drawing/2014/main" val="2148881786"/>
                  </a:ext>
                </a:extLst>
              </a:tr>
            </a:tbl>
          </a:graphicData>
        </a:graphic>
      </p:graphicFrame>
      <p:sp>
        <p:nvSpPr>
          <p:cNvPr id="11" name="テキスト ボックス 10">
            <a:extLst>
              <a:ext uri="{FF2B5EF4-FFF2-40B4-BE49-F238E27FC236}">
                <a16:creationId xmlns:a16="http://schemas.microsoft.com/office/drawing/2014/main" id="{894B307A-86E1-402F-99CE-DC4D00DDB9ED}"/>
              </a:ext>
            </a:extLst>
          </p:cNvPr>
          <p:cNvSpPr txBox="1"/>
          <p:nvPr/>
        </p:nvSpPr>
        <p:spPr>
          <a:xfrm>
            <a:off x="591845" y="3985487"/>
            <a:ext cx="1620957" cy="307777"/>
          </a:xfrm>
          <a:prstGeom prst="rect">
            <a:avLst/>
          </a:prstGeom>
          <a:noFill/>
        </p:spPr>
        <p:txBody>
          <a:bodyPr wrap="none" rtlCol="0">
            <a:spAutoFit/>
          </a:bodyPr>
          <a:lstStyle/>
          <a:p>
            <a:r>
              <a:rPr kumimoji="1" lang="ja-JP" altLang="en-US" sz="1400" b="1" dirty="0"/>
              <a:t>○バッジについて</a:t>
            </a:r>
          </a:p>
        </p:txBody>
      </p:sp>
      <p:sp>
        <p:nvSpPr>
          <p:cNvPr id="12" name="テキスト ボックス 11">
            <a:extLst>
              <a:ext uri="{FF2B5EF4-FFF2-40B4-BE49-F238E27FC236}">
                <a16:creationId xmlns:a16="http://schemas.microsoft.com/office/drawing/2014/main" id="{6ED32E3F-ECBF-40D5-9C92-748ED774D569}"/>
              </a:ext>
            </a:extLst>
          </p:cNvPr>
          <p:cNvSpPr txBox="1"/>
          <p:nvPr/>
        </p:nvSpPr>
        <p:spPr>
          <a:xfrm>
            <a:off x="828152" y="4293264"/>
            <a:ext cx="5314275" cy="246221"/>
          </a:xfrm>
          <a:prstGeom prst="rect">
            <a:avLst/>
          </a:prstGeom>
          <a:noFill/>
        </p:spPr>
        <p:txBody>
          <a:bodyPr wrap="none" rtlCol="0">
            <a:spAutoFit/>
          </a:bodyPr>
          <a:lstStyle/>
          <a:p>
            <a:r>
              <a:rPr kumimoji="1" lang="ja-JP" altLang="en-US" sz="1000" dirty="0"/>
              <a:t>ボタンにはバッジをつけてプレイヤーにタップをうながすようになっているものがある。</a:t>
            </a:r>
            <a:endParaRPr kumimoji="1" lang="en-US" altLang="ja-JP" sz="1000" dirty="0"/>
          </a:p>
        </p:txBody>
      </p:sp>
      <p:sp>
        <p:nvSpPr>
          <p:cNvPr id="13" name="テキスト ボックス 12">
            <a:extLst>
              <a:ext uri="{FF2B5EF4-FFF2-40B4-BE49-F238E27FC236}">
                <a16:creationId xmlns:a16="http://schemas.microsoft.com/office/drawing/2014/main" id="{36B74D9E-8A63-400C-8180-22CFC15FD094}"/>
              </a:ext>
            </a:extLst>
          </p:cNvPr>
          <p:cNvSpPr txBox="1"/>
          <p:nvPr/>
        </p:nvSpPr>
        <p:spPr>
          <a:xfrm>
            <a:off x="828152" y="4584377"/>
            <a:ext cx="2031325" cy="276999"/>
          </a:xfrm>
          <a:prstGeom prst="rect">
            <a:avLst/>
          </a:prstGeom>
          <a:noFill/>
        </p:spPr>
        <p:txBody>
          <a:bodyPr wrap="none" rtlCol="0">
            <a:spAutoFit/>
          </a:bodyPr>
          <a:lstStyle/>
          <a:p>
            <a:r>
              <a:rPr kumimoji="1" lang="ja-JP" altLang="en-US" sz="1200" b="1" dirty="0"/>
              <a:t>・バッジの更新タイミング</a:t>
            </a:r>
          </a:p>
        </p:txBody>
      </p:sp>
      <p:sp>
        <p:nvSpPr>
          <p:cNvPr id="14" name="テキスト ボックス 13">
            <a:extLst>
              <a:ext uri="{FF2B5EF4-FFF2-40B4-BE49-F238E27FC236}">
                <a16:creationId xmlns:a16="http://schemas.microsoft.com/office/drawing/2014/main" id="{F965A96F-75D9-48FF-8B9A-CAC5EAB03D1D}"/>
              </a:ext>
            </a:extLst>
          </p:cNvPr>
          <p:cNvSpPr txBox="1"/>
          <p:nvPr/>
        </p:nvSpPr>
        <p:spPr>
          <a:xfrm>
            <a:off x="1036033" y="4867948"/>
            <a:ext cx="4288353" cy="400110"/>
          </a:xfrm>
          <a:prstGeom prst="rect">
            <a:avLst/>
          </a:prstGeom>
          <a:noFill/>
        </p:spPr>
        <p:txBody>
          <a:bodyPr wrap="none" rtlCol="0">
            <a:spAutoFit/>
          </a:bodyPr>
          <a:lstStyle/>
          <a:p>
            <a:r>
              <a:rPr kumimoji="1" lang="ja-JP" altLang="en-US" sz="1000" dirty="0"/>
              <a:t>基本的にはホーム画面に入る際の通信で各箇所の情報をとる。</a:t>
            </a:r>
            <a:endParaRPr kumimoji="1" lang="en-US" altLang="ja-JP" sz="1000" dirty="0"/>
          </a:p>
          <a:p>
            <a:r>
              <a:rPr kumimoji="1" lang="ja-JP" altLang="en-US" sz="1000" dirty="0"/>
              <a:t>（ホームに入る度に行うと重いものはタイミングを変えるようにする）</a:t>
            </a:r>
            <a:endParaRPr kumimoji="1" lang="en-US" altLang="ja-JP" sz="1000" dirty="0"/>
          </a:p>
        </p:txBody>
      </p:sp>
    </p:spTree>
    <p:extLst>
      <p:ext uri="{BB962C8B-B14F-4D97-AF65-F5344CB8AC3E}">
        <p14:creationId xmlns:p14="http://schemas.microsoft.com/office/powerpoint/2010/main" val="228424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13" name="テキスト ボックス 12">
            <a:extLst>
              <a:ext uri="{FF2B5EF4-FFF2-40B4-BE49-F238E27FC236}">
                <a16:creationId xmlns:a16="http://schemas.microsoft.com/office/drawing/2014/main" id="{AE77E4E0-2D42-4BFB-A4B2-9AF3B4081F87}"/>
              </a:ext>
            </a:extLst>
          </p:cNvPr>
          <p:cNvSpPr txBox="1"/>
          <p:nvPr/>
        </p:nvSpPr>
        <p:spPr>
          <a:xfrm>
            <a:off x="828152" y="583313"/>
            <a:ext cx="1723549" cy="276999"/>
          </a:xfrm>
          <a:prstGeom prst="rect">
            <a:avLst/>
          </a:prstGeom>
          <a:noFill/>
        </p:spPr>
        <p:txBody>
          <a:bodyPr wrap="none" rtlCol="0">
            <a:spAutoFit/>
          </a:bodyPr>
          <a:lstStyle/>
          <a:p>
            <a:r>
              <a:rPr kumimoji="1" lang="ja-JP" altLang="en-US" sz="1200" b="1" dirty="0"/>
              <a:t>・バッジの場所と種類</a:t>
            </a:r>
          </a:p>
        </p:txBody>
      </p:sp>
      <p:sp>
        <p:nvSpPr>
          <p:cNvPr id="14" name="テキスト ボックス 13">
            <a:extLst>
              <a:ext uri="{FF2B5EF4-FFF2-40B4-BE49-F238E27FC236}">
                <a16:creationId xmlns:a16="http://schemas.microsoft.com/office/drawing/2014/main" id="{90E97C54-16F5-4ECF-A2E4-244EAB052F20}"/>
              </a:ext>
            </a:extLst>
          </p:cNvPr>
          <p:cNvSpPr txBox="1"/>
          <p:nvPr/>
        </p:nvSpPr>
        <p:spPr>
          <a:xfrm>
            <a:off x="1036033" y="866884"/>
            <a:ext cx="4288353" cy="400110"/>
          </a:xfrm>
          <a:prstGeom prst="rect">
            <a:avLst/>
          </a:prstGeom>
          <a:noFill/>
        </p:spPr>
        <p:txBody>
          <a:bodyPr wrap="none" rtlCol="0">
            <a:spAutoFit/>
          </a:bodyPr>
          <a:lstStyle/>
          <a:p>
            <a:r>
              <a:rPr kumimoji="1" lang="ja-JP" altLang="en-US" sz="1000" dirty="0"/>
              <a:t>基本的にはホーム画面に入る際の通信で各箇所の情報をとる。</a:t>
            </a:r>
            <a:endParaRPr kumimoji="1" lang="en-US" altLang="ja-JP" sz="1000" dirty="0"/>
          </a:p>
          <a:p>
            <a:r>
              <a:rPr kumimoji="1" lang="ja-JP" altLang="en-US" sz="1000" dirty="0"/>
              <a:t>（ホームに入る度に行うと重いものはタイミングを変えるようにする）</a:t>
            </a:r>
            <a:endParaRPr kumimoji="1" lang="en-US" altLang="ja-JP" sz="1000" dirty="0"/>
          </a:p>
        </p:txBody>
      </p:sp>
      <p:graphicFrame>
        <p:nvGraphicFramePr>
          <p:cNvPr id="15" name="表 4">
            <a:extLst>
              <a:ext uri="{FF2B5EF4-FFF2-40B4-BE49-F238E27FC236}">
                <a16:creationId xmlns:a16="http://schemas.microsoft.com/office/drawing/2014/main" id="{8BC12227-9D6C-4B19-A7AF-3B45A5E9E58F}"/>
              </a:ext>
            </a:extLst>
          </p:cNvPr>
          <p:cNvGraphicFramePr>
            <a:graphicFrameLocks noGrp="1"/>
          </p:cNvGraphicFramePr>
          <p:nvPr>
            <p:extLst>
              <p:ext uri="{D42A27DB-BD31-4B8C-83A1-F6EECF244321}">
                <p14:modId xmlns:p14="http://schemas.microsoft.com/office/powerpoint/2010/main" val="127847604"/>
              </p:ext>
            </p:extLst>
          </p:nvPr>
        </p:nvGraphicFramePr>
        <p:xfrm>
          <a:off x="591845" y="1293038"/>
          <a:ext cx="7985694" cy="2255520"/>
        </p:xfrm>
        <a:graphic>
          <a:graphicData uri="http://schemas.openxmlformats.org/drawingml/2006/table">
            <a:tbl>
              <a:tblPr firstRow="1" bandRow="1">
                <a:tableStyleId>{5C22544A-7EE6-4342-B048-85BDC9FD1C3A}</a:tableStyleId>
              </a:tblPr>
              <a:tblGrid>
                <a:gridCol w="591342">
                  <a:extLst>
                    <a:ext uri="{9D8B030D-6E8A-4147-A177-3AD203B41FA5}">
                      <a16:colId xmlns:a16="http://schemas.microsoft.com/office/drawing/2014/main" val="1044498737"/>
                    </a:ext>
                  </a:extLst>
                </a:gridCol>
                <a:gridCol w="2313305">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02</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おしらせボタン</a:t>
                      </a:r>
                    </a:p>
                    <a:p>
                      <a:endParaRPr kumimoji="1" lang="ja-JP" altLang="en-US" sz="1000" dirty="0"/>
                    </a:p>
                  </a:txBody>
                  <a:tcPr/>
                </a:tc>
                <a:tc>
                  <a:txBody>
                    <a:bodyPr/>
                    <a:lstStyle/>
                    <a:p>
                      <a:r>
                        <a:rPr kumimoji="1" lang="ja-JP" altLang="en-US" sz="1000" dirty="0"/>
                        <a:t>まだ見ていないお知らせ（お知らせをみた日時を保存しておき、それ以降に配信されたお知らせ）がある、（！）のバッジを表示する。</a:t>
                      </a:r>
                      <a:endParaRPr kumimoji="1" lang="en-US" altLang="ja-JP" sz="1000" dirty="0"/>
                    </a:p>
                  </a:txBody>
                  <a:tcPr/>
                </a:tc>
                <a:extLst>
                  <a:ext uri="{0D108BD9-81ED-4DB2-BD59-A6C34878D82A}">
                    <a16:rowId xmlns:a16="http://schemas.microsoft.com/office/drawing/2014/main" val="683571917"/>
                  </a:ext>
                </a:extLst>
              </a:tr>
              <a:tr h="0">
                <a:tc>
                  <a:txBody>
                    <a:bodyPr/>
                    <a:lstStyle/>
                    <a:p>
                      <a:r>
                        <a:rPr kumimoji="1" lang="en-US" altLang="ja-JP" sz="1000" dirty="0"/>
                        <a:t>03</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プレゼントボックスボタン</a:t>
                      </a:r>
                    </a:p>
                  </a:txBody>
                  <a:tcPr/>
                </a:tc>
                <a:tc>
                  <a:txBody>
                    <a:bodyPr/>
                    <a:lstStyle/>
                    <a:p>
                      <a:r>
                        <a:rPr kumimoji="1" lang="ja-JP" altLang="en-US" sz="1000" dirty="0"/>
                        <a:t>プレゼントボックス内の未受け取りの数をバッジに表示する。</a:t>
                      </a:r>
                      <a:endParaRPr kumimoji="1" lang="en-US" altLang="ja-JP" sz="1000" dirty="0"/>
                    </a:p>
                  </a:txBody>
                  <a:tcPr/>
                </a:tc>
                <a:extLst>
                  <a:ext uri="{0D108BD9-81ED-4DB2-BD59-A6C34878D82A}">
                    <a16:rowId xmlns:a16="http://schemas.microsoft.com/office/drawing/2014/main" val="394810117"/>
                  </a:ext>
                </a:extLst>
              </a:tr>
              <a:tr h="0">
                <a:tc>
                  <a:txBody>
                    <a:bodyPr/>
                    <a:lstStyle/>
                    <a:p>
                      <a:r>
                        <a:rPr kumimoji="1" lang="en-US" altLang="ja-JP" sz="1000" dirty="0"/>
                        <a:t>05</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おさんぽボタン</a:t>
                      </a:r>
                    </a:p>
                  </a:txBody>
                  <a:tcPr/>
                </a:tc>
                <a:tc>
                  <a:txBody>
                    <a:bodyPr/>
                    <a:lstStyle/>
                    <a:p>
                      <a:r>
                        <a:rPr kumimoji="1" lang="ja-JP" altLang="en-US" sz="1000" dirty="0"/>
                        <a:t>マーダくんがおさんぽから帰ってきている状態の場合、（！）のバッジを表示する。</a:t>
                      </a:r>
                    </a:p>
                  </a:txBody>
                  <a:tcPr/>
                </a:tc>
                <a:extLst>
                  <a:ext uri="{0D108BD9-81ED-4DB2-BD59-A6C34878D82A}">
                    <a16:rowId xmlns:a16="http://schemas.microsoft.com/office/drawing/2014/main" val="3469414408"/>
                  </a:ext>
                </a:extLst>
              </a:tr>
              <a:tr h="0">
                <a:tc>
                  <a:txBody>
                    <a:bodyPr/>
                    <a:lstStyle/>
                    <a:p>
                      <a:r>
                        <a:rPr kumimoji="1" lang="en-US" altLang="ja-JP" sz="1000" dirty="0"/>
                        <a:t>07</a:t>
                      </a:r>
                      <a:endParaRPr kumimoji="1" lang="ja-JP" altLang="en-US" sz="1000" dirty="0"/>
                    </a:p>
                  </a:txBody>
                  <a:tcPr/>
                </a:tc>
                <a:tc>
                  <a:txBody>
                    <a:bodyPr/>
                    <a:lstStyle/>
                    <a:p>
                      <a:r>
                        <a:rPr kumimoji="1" lang="ja-JP" altLang="en-US" sz="1000" dirty="0"/>
                        <a:t>チャレンジボタン</a:t>
                      </a:r>
                      <a:r>
                        <a:rPr kumimoji="1" lang="ja-JP" altLang="en-US" sz="1000" b="1" dirty="0">
                          <a:solidFill>
                            <a:srgbClr val="FF0000"/>
                          </a:solidFill>
                        </a:rPr>
                        <a:t>（</a:t>
                      </a:r>
                      <a:r>
                        <a:rPr kumimoji="1" lang="en-US" altLang="ja-JP" sz="1000" b="1" dirty="0">
                          <a:solidFill>
                            <a:srgbClr val="FF0000"/>
                          </a:solidFill>
                        </a:rPr>
                        <a:t>20191211</a:t>
                      </a:r>
                      <a:r>
                        <a:rPr kumimoji="1" lang="ja-JP" altLang="en-US" sz="1000" b="1" dirty="0">
                          <a:solidFill>
                            <a:srgbClr val="FF0000"/>
                          </a:solidFill>
                        </a:rPr>
                        <a:t>修正）</a:t>
                      </a:r>
                    </a:p>
                  </a:txBody>
                  <a:tcPr/>
                </a:tc>
                <a:tc>
                  <a:txBody>
                    <a:bodyPr/>
                    <a:lstStyle/>
                    <a:p>
                      <a:r>
                        <a:rPr kumimoji="1" lang="ja-JP" altLang="en-US" sz="1000" dirty="0"/>
                        <a:t>チャレンジをクリアして、報酬を受けっとっていないものがある場合、</a:t>
                      </a:r>
                      <a:endParaRPr kumimoji="1" lang="en-US" altLang="ja-JP" sz="1000" dirty="0"/>
                    </a:p>
                    <a:p>
                      <a:r>
                        <a:rPr kumimoji="1" lang="ja-JP" altLang="en-US" sz="1000" dirty="0"/>
                        <a:t>数字のバッジを表示する。</a:t>
                      </a:r>
                      <a:endParaRPr kumimoji="1" lang="en-US" altLang="ja-JP" sz="1000" dirty="0"/>
                    </a:p>
                  </a:txBody>
                  <a:tcPr/>
                </a:tc>
                <a:extLst>
                  <a:ext uri="{0D108BD9-81ED-4DB2-BD59-A6C34878D82A}">
                    <a16:rowId xmlns:a16="http://schemas.microsoft.com/office/drawing/2014/main" val="2775602554"/>
                  </a:ext>
                </a:extLst>
              </a:tr>
              <a:tr h="0">
                <a:tc>
                  <a:txBody>
                    <a:bodyPr/>
                    <a:lstStyle/>
                    <a:p>
                      <a:r>
                        <a:rPr kumimoji="1" lang="en-US" altLang="ja-JP" sz="1000" dirty="0"/>
                        <a:t>08</a:t>
                      </a:r>
                    </a:p>
                  </a:txBody>
                  <a:tcPr/>
                </a:tc>
                <a:tc>
                  <a:txBody>
                    <a:bodyPr/>
                    <a:lstStyle/>
                    <a:p>
                      <a:r>
                        <a:rPr kumimoji="1" lang="ja-JP" altLang="en-US" sz="1000" dirty="0"/>
                        <a:t>フレンドボタン</a:t>
                      </a:r>
                    </a:p>
                  </a:txBody>
                  <a:tcPr/>
                </a:tc>
                <a:tc>
                  <a:txBody>
                    <a:bodyPr/>
                    <a:lstStyle/>
                    <a:p>
                      <a:r>
                        <a:rPr kumimoji="1" lang="ja-JP" altLang="en-US" sz="1000" dirty="0"/>
                        <a:t>フレンドの承認、フレンドの申請が新たにあった場合その数を表示する。</a:t>
                      </a:r>
                    </a:p>
                  </a:txBody>
                  <a:tcPr/>
                </a:tc>
                <a:extLst>
                  <a:ext uri="{0D108BD9-81ED-4DB2-BD59-A6C34878D82A}">
                    <a16:rowId xmlns:a16="http://schemas.microsoft.com/office/drawing/2014/main" val="3313693964"/>
                  </a:ext>
                </a:extLst>
              </a:tr>
              <a:tr h="0">
                <a:tc>
                  <a:txBody>
                    <a:bodyPr/>
                    <a:lstStyle/>
                    <a:p>
                      <a:r>
                        <a:rPr kumimoji="1" lang="en-US" altLang="ja-JP" sz="10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フッタ</a:t>
                      </a:r>
                      <a:r>
                        <a:rPr kumimoji="1" lang="en-US" altLang="ja-JP" sz="1000" dirty="0"/>
                        <a:t>-</a:t>
                      </a:r>
                      <a:r>
                        <a:rPr kumimoji="1" lang="ja-JP" altLang="en-US" sz="1000" dirty="0"/>
                        <a:t>部隊</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追加）</a:t>
                      </a:r>
                    </a:p>
                  </a:txBody>
                  <a:tcPr/>
                </a:tc>
                <a:tc>
                  <a:txBody>
                    <a:bodyPr/>
                    <a:lstStyle/>
                    <a:p>
                      <a:r>
                        <a:rPr kumimoji="1" lang="ja-JP" altLang="en-US" sz="1000" dirty="0"/>
                        <a:t>支援兵器の開発完了、抽出装置の完了がある場合（！）のバッジを表示する。</a:t>
                      </a:r>
                    </a:p>
                  </a:txBody>
                  <a:tcPr/>
                </a:tc>
                <a:extLst>
                  <a:ext uri="{0D108BD9-81ED-4DB2-BD59-A6C34878D82A}">
                    <a16:rowId xmlns:a16="http://schemas.microsoft.com/office/drawing/2014/main" val="2438342135"/>
                  </a:ext>
                </a:extLst>
              </a:tr>
              <a:tr h="0">
                <a:tc>
                  <a:txBody>
                    <a:bodyPr/>
                    <a:lstStyle/>
                    <a:p>
                      <a:r>
                        <a:rPr kumimoji="1" lang="en-US" altLang="ja-JP" sz="1000" dirty="0"/>
                        <a:t>10</a:t>
                      </a:r>
                      <a:endParaRPr kumimoji="1" lang="ja-JP" altLang="en-US" sz="1000" dirty="0"/>
                    </a:p>
                  </a:txBody>
                  <a:tcPr/>
                </a:tc>
                <a:tc>
                  <a:txBody>
                    <a:bodyPr/>
                    <a:lstStyle/>
                    <a:p>
                      <a:r>
                        <a:rPr kumimoji="1" lang="ja-JP" altLang="en-US" sz="1000" dirty="0"/>
                        <a:t>フッタ</a:t>
                      </a:r>
                      <a:r>
                        <a:rPr kumimoji="1" lang="en-US" altLang="ja-JP" sz="1000" dirty="0"/>
                        <a:t>-</a:t>
                      </a:r>
                      <a:r>
                        <a:rPr kumimoji="1" lang="ja-JP" altLang="en-US" sz="1000" dirty="0"/>
                        <a:t>ショップ</a:t>
                      </a:r>
                    </a:p>
                  </a:txBody>
                  <a:tcPr/>
                </a:tc>
                <a:tc>
                  <a:txBody>
                    <a:bodyPr/>
                    <a:lstStyle/>
                    <a:p>
                      <a:r>
                        <a:rPr kumimoji="1" lang="ja-JP" altLang="en-US" sz="1000" dirty="0"/>
                        <a:t>おすすめ商品がある場合は（！）のバッジを表示する。</a:t>
                      </a:r>
                      <a:endParaRPr kumimoji="1" lang="en-US" altLang="ja-JP" sz="1000" dirty="0"/>
                    </a:p>
                  </a:txBody>
                  <a:tcPr/>
                </a:tc>
                <a:extLst>
                  <a:ext uri="{0D108BD9-81ED-4DB2-BD59-A6C34878D82A}">
                    <a16:rowId xmlns:a16="http://schemas.microsoft.com/office/drawing/2014/main" val="2148881786"/>
                  </a:ext>
                </a:extLst>
              </a:tr>
            </a:tbl>
          </a:graphicData>
        </a:graphic>
      </p:graphicFrame>
      <p:sp>
        <p:nvSpPr>
          <p:cNvPr id="8" name="テキスト ボックス 7">
            <a:extLst>
              <a:ext uri="{FF2B5EF4-FFF2-40B4-BE49-F238E27FC236}">
                <a16:creationId xmlns:a16="http://schemas.microsoft.com/office/drawing/2014/main" id="{B1E6EDE0-27AB-47C4-B238-66D9BBBA9026}"/>
              </a:ext>
            </a:extLst>
          </p:cNvPr>
          <p:cNvSpPr txBox="1"/>
          <p:nvPr/>
        </p:nvSpPr>
        <p:spPr>
          <a:xfrm>
            <a:off x="828152" y="3704285"/>
            <a:ext cx="2813591" cy="276999"/>
          </a:xfrm>
          <a:prstGeom prst="rect">
            <a:avLst/>
          </a:prstGeom>
          <a:noFill/>
        </p:spPr>
        <p:txBody>
          <a:bodyPr wrap="none" rtlCol="0">
            <a:spAutoFit/>
          </a:bodyPr>
          <a:lstStyle/>
          <a:p>
            <a:r>
              <a:rPr kumimoji="1" lang="ja-JP" altLang="en-US" sz="1200" b="1" dirty="0"/>
              <a:t>・数字バッジの上限数</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追加）</a:t>
            </a:r>
          </a:p>
        </p:txBody>
      </p:sp>
      <p:sp>
        <p:nvSpPr>
          <p:cNvPr id="9" name="テキスト ボックス 8">
            <a:extLst>
              <a:ext uri="{FF2B5EF4-FFF2-40B4-BE49-F238E27FC236}">
                <a16:creationId xmlns:a16="http://schemas.microsoft.com/office/drawing/2014/main" id="{8F61183F-2540-4C76-B12F-05847686D051}"/>
              </a:ext>
            </a:extLst>
          </p:cNvPr>
          <p:cNvSpPr txBox="1"/>
          <p:nvPr/>
        </p:nvSpPr>
        <p:spPr>
          <a:xfrm>
            <a:off x="1036033" y="3987856"/>
            <a:ext cx="2961067" cy="400110"/>
          </a:xfrm>
          <a:prstGeom prst="rect">
            <a:avLst/>
          </a:prstGeom>
          <a:noFill/>
        </p:spPr>
        <p:txBody>
          <a:bodyPr wrap="none" rtlCol="0">
            <a:spAutoFit/>
          </a:bodyPr>
          <a:lstStyle/>
          <a:p>
            <a:r>
              <a:rPr kumimoji="1" lang="ja-JP" altLang="en-US" sz="1000" dirty="0"/>
              <a:t>数字のバッジは表示の上限は</a:t>
            </a:r>
            <a:r>
              <a:rPr kumimoji="1" lang="en-US" altLang="ja-JP" sz="1000" dirty="0"/>
              <a:t>99</a:t>
            </a:r>
            <a:r>
              <a:rPr kumimoji="1" lang="ja-JP" altLang="en-US" sz="1000" dirty="0"/>
              <a:t>とする。</a:t>
            </a:r>
            <a:endParaRPr kumimoji="1" lang="en-US" altLang="ja-JP" sz="1000" dirty="0"/>
          </a:p>
          <a:p>
            <a:r>
              <a:rPr kumimoji="1" lang="ja-JP" altLang="en-US" sz="1000" dirty="0"/>
              <a:t>が、内部的には</a:t>
            </a:r>
            <a:r>
              <a:rPr kumimoji="1" lang="en-US" altLang="ja-JP" sz="1000" dirty="0"/>
              <a:t>100</a:t>
            </a:r>
            <a:r>
              <a:rPr kumimoji="1" lang="ja-JP" altLang="en-US" sz="1000" dirty="0"/>
              <a:t>をこえる場合も考えられる。</a:t>
            </a:r>
            <a:endParaRPr kumimoji="1" lang="en-US" altLang="ja-JP" sz="1000" dirty="0"/>
          </a:p>
        </p:txBody>
      </p:sp>
    </p:spTree>
    <p:extLst>
      <p:ext uri="{BB962C8B-B14F-4D97-AF65-F5344CB8AC3E}">
        <p14:creationId xmlns:p14="http://schemas.microsoft.com/office/powerpoint/2010/main" val="2395100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10" name="テキスト ボックス 9">
            <a:extLst>
              <a:ext uri="{FF2B5EF4-FFF2-40B4-BE49-F238E27FC236}">
                <a16:creationId xmlns:a16="http://schemas.microsoft.com/office/drawing/2014/main" id="{00951CD5-7662-481C-947A-AEEAA089D7DA}"/>
              </a:ext>
            </a:extLst>
          </p:cNvPr>
          <p:cNvSpPr txBox="1"/>
          <p:nvPr/>
        </p:nvSpPr>
        <p:spPr>
          <a:xfrm>
            <a:off x="591845" y="583313"/>
            <a:ext cx="3736920" cy="276999"/>
          </a:xfrm>
          <a:prstGeom prst="rect">
            <a:avLst/>
          </a:prstGeom>
          <a:noFill/>
        </p:spPr>
        <p:txBody>
          <a:bodyPr wrap="none" rtlCol="0">
            <a:spAutoFit/>
          </a:bodyPr>
          <a:lstStyle/>
          <a:p>
            <a:r>
              <a:rPr kumimoji="1" lang="ja-JP" altLang="en-US" sz="1200" b="1" dirty="0"/>
              <a:t>○画面上の各ボタンの表示について</a:t>
            </a:r>
            <a:r>
              <a:rPr kumimoji="1" lang="ja-JP" altLang="en-US" sz="1000" b="1" dirty="0">
                <a:solidFill>
                  <a:srgbClr val="FF0000"/>
                </a:solidFill>
              </a:rPr>
              <a:t>（</a:t>
            </a:r>
            <a:r>
              <a:rPr kumimoji="1" lang="en-US" altLang="ja-JP" sz="1000" b="1" dirty="0">
                <a:solidFill>
                  <a:srgbClr val="FF0000"/>
                </a:solidFill>
              </a:rPr>
              <a:t>20191223</a:t>
            </a:r>
            <a:r>
              <a:rPr kumimoji="1" lang="ja-JP" altLang="en-US" sz="1000" b="1" dirty="0">
                <a:solidFill>
                  <a:srgbClr val="FF0000"/>
                </a:solidFill>
              </a:rPr>
              <a:t>新規）</a:t>
            </a:r>
          </a:p>
        </p:txBody>
      </p:sp>
      <p:sp>
        <p:nvSpPr>
          <p:cNvPr id="11" name="テキスト ボックス 10">
            <a:extLst>
              <a:ext uri="{FF2B5EF4-FFF2-40B4-BE49-F238E27FC236}">
                <a16:creationId xmlns:a16="http://schemas.microsoft.com/office/drawing/2014/main" id="{93B3BCC5-A2F4-460E-AC7F-939EEBBE2B09}"/>
              </a:ext>
            </a:extLst>
          </p:cNvPr>
          <p:cNvSpPr txBox="1"/>
          <p:nvPr/>
        </p:nvSpPr>
        <p:spPr>
          <a:xfrm>
            <a:off x="828152" y="891090"/>
            <a:ext cx="5570756" cy="400110"/>
          </a:xfrm>
          <a:prstGeom prst="rect">
            <a:avLst/>
          </a:prstGeom>
          <a:noFill/>
        </p:spPr>
        <p:txBody>
          <a:bodyPr wrap="none" rtlCol="0">
            <a:spAutoFit/>
          </a:bodyPr>
          <a:lstStyle/>
          <a:p>
            <a:r>
              <a:rPr kumimoji="1" lang="ja-JP" altLang="en-US" sz="1000" dirty="0"/>
              <a:t>画面上の各ボタンについては、以下の条件により遷移を制限する可能性がある。</a:t>
            </a:r>
            <a:endParaRPr kumimoji="1" lang="en-US" altLang="ja-JP" sz="1000" dirty="0"/>
          </a:p>
          <a:p>
            <a:r>
              <a:rPr kumimoji="1" lang="ja-JP" altLang="en-US" sz="1000" dirty="0"/>
              <a:t>下記のどちらの理由かによらず、遷移が制限されている場合は、ボタンを暗転して表示する。</a:t>
            </a:r>
            <a:endParaRPr kumimoji="1" lang="en-US" altLang="ja-JP" sz="1000" dirty="0"/>
          </a:p>
        </p:txBody>
      </p:sp>
      <p:sp>
        <p:nvSpPr>
          <p:cNvPr id="12" name="テキスト ボックス 11">
            <a:extLst>
              <a:ext uri="{FF2B5EF4-FFF2-40B4-BE49-F238E27FC236}">
                <a16:creationId xmlns:a16="http://schemas.microsoft.com/office/drawing/2014/main" id="{0D8D8F76-6175-4195-A775-B940D5D5F151}"/>
              </a:ext>
            </a:extLst>
          </p:cNvPr>
          <p:cNvSpPr txBox="1"/>
          <p:nvPr/>
        </p:nvSpPr>
        <p:spPr>
          <a:xfrm>
            <a:off x="828152" y="1321978"/>
            <a:ext cx="769763" cy="246221"/>
          </a:xfrm>
          <a:prstGeom prst="rect">
            <a:avLst/>
          </a:prstGeom>
          <a:noFill/>
        </p:spPr>
        <p:txBody>
          <a:bodyPr wrap="none" rtlCol="0">
            <a:spAutoFit/>
          </a:bodyPr>
          <a:lstStyle/>
          <a:p>
            <a:r>
              <a:rPr kumimoji="1" lang="en-US" altLang="ja-JP" sz="1000" b="1" dirty="0"/>
              <a:t>1</a:t>
            </a:r>
            <a:r>
              <a:rPr kumimoji="1" lang="ja-JP" altLang="en-US" sz="1000" b="1" dirty="0"/>
              <a:t>．解放前</a:t>
            </a:r>
            <a:endParaRPr kumimoji="1" lang="ja-JP" altLang="en-US" sz="1000" b="1" dirty="0">
              <a:solidFill>
                <a:srgbClr val="FF0000"/>
              </a:solidFill>
            </a:endParaRPr>
          </a:p>
        </p:txBody>
      </p:sp>
      <p:sp>
        <p:nvSpPr>
          <p:cNvPr id="16" name="テキスト ボックス 15">
            <a:extLst>
              <a:ext uri="{FF2B5EF4-FFF2-40B4-BE49-F238E27FC236}">
                <a16:creationId xmlns:a16="http://schemas.microsoft.com/office/drawing/2014/main" id="{9BB8DFAF-AAB6-441B-983F-F85527F65E8D}"/>
              </a:ext>
            </a:extLst>
          </p:cNvPr>
          <p:cNvSpPr txBox="1"/>
          <p:nvPr/>
        </p:nvSpPr>
        <p:spPr>
          <a:xfrm>
            <a:off x="1036033" y="1605549"/>
            <a:ext cx="2492990" cy="246221"/>
          </a:xfrm>
          <a:prstGeom prst="rect">
            <a:avLst/>
          </a:prstGeom>
          <a:noFill/>
        </p:spPr>
        <p:txBody>
          <a:bodyPr wrap="none" rtlCol="0">
            <a:spAutoFit/>
          </a:bodyPr>
          <a:lstStyle/>
          <a:p>
            <a:r>
              <a:rPr kumimoji="1" lang="ja-JP" altLang="en-US" sz="1000" dirty="0"/>
              <a:t>ゲームの進行でまだ遷移できない場合。</a:t>
            </a:r>
            <a:endParaRPr kumimoji="1" lang="en-US" altLang="ja-JP" sz="1000" dirty="0"/>
          </a:p>
        </p:txBody>
      </p:sp>
      <p:sp>
        <p:nvSpPr>
          <p:cNvPr id="17" name="テキスト ボックス 16">
            <a:extLst>
              <a:ext uri="{FF2B5EF4-FFF2-40B4-BE49-F238E27FC236}">
                <a16:creationId xmlns:a16="http://schemas.microsoft.com/office/drawing/2014/main" id="{7F894C79-1B10-4019-9090-949FA05733D1}"/>
              </a:ext>
            </a:extLst>
          </p:cNvPr>
          <p:cNvSpPr txBox="1"/>
          <p:nvPr/>
        </p:nvSpPr>
        <p:spPr>
          <a:xfrm>
            <a:off x="828152" y="1988939"/>
            <a:ext cx="769763" cy="246221"/>
          </a:xfrm>
          <a:prstGeom prst="rect">
            <a:avLst/>
          </a:prstGeom>
          <a:noFill/>
        </p:spPr>
        <p:txBody>
          <a:bodyPr wrap="none" rtlCol="0">
            <a:spAutoFit/>
          </a:bodyPr>
          <a:lstStyle/>
          <a:p>
            <a:r>
              <a:rPr kumimoji="1" lang="en-US" altLang="ja-JP" sz="1000" b="1" dirty="0"/>
              <a:t>2</a:t>
            </a:r>
            <a:r>
              <a:rPr kumimoji="1" lang="ja-JP" altLang="en-US" sz="1000" b="1" dirty="0"/>
              <a:t>．障害中</a:t>
            </a:r>
            <a:endParaRPr kumimoji="1" lang="ja-JP" altLang="en-US" sz="1000" b="1" dirty="0">
              <a:solidFill>
                <a:srgbClr val="FF0000"/>
              </a:solidFill>
            </a:endParaRPr>
          </a:p>
        </p:txBody>
      </p:sp>
      <p:sp>
        <p:nvSpPr>
          <p:cNvPr id="18" name="テキスト ボックス 17">
            <a:extLst>
              <a:ext uri="{FF2B5EF4-FFF2-40B4-BE49-F238E27FC236}">
                <a16:creationId xmlns:a16="http://schemas.microsoft.com/office/drawing/2014/main" id="{D59C2801-C278-4752-978E-500FEF017E76}"/>
              </a:ext>
            </a:extLst>
          </p:cNvPr>
          <p:cNvSpPr txBox="1"/>
          <p:nvPr/>
        </p:nvSpPr>
        <p:spPr>
          <a:xfrm>
            <a:off x="1036033" y="2272510"/>
            <a:ext cx="5442516" cy="400110"/>
          </a:xfrm>
          <a:prstGeom prst="rect">
            <a:avLst/>
          </a:prstGeom>
          <a:noFill/>
        </p:spPr>
        <p:txBody>
          <a:bodyPr wrap="none" rtlCol="0">
            <a:spAutoFit/>
          </a:bodyPr>
          <a:lstStyle/>
          <a:p>
            <a:r>
              <a:rPr kumimoji="1" lang="ja-JP" altLang="en-US" sz="1000" dirty="0"/>
              <a:t>遷移先で何かしらのトラブルが発生している場合、運営ツール等のフラグをトリガーとして</a:t>
            </a:r>
            <a:endParaRPr kumimoji="1" lang="en-US" altLang="ja-JP" sz="1000" dirty="0"/>
          </a:p>
          <a:p>
            <a:r>
              <a:rPr kumimoji="1" lang="ja-JP" altLang="en-US" sz="1000" dirty="0"/>
              <a:t>遷移が出来ないように制限する。</a:t>
            </a:r>
            <a:endParaRPr kumimoji="1" lang="en-US" altLang="ja-JP" sz="1000" dirty="0"/>
          </a:p>
        </p:txBody>
      </p:sp>
      <p:sp>
        <p:nvSpPr>
          <p:cNvPr id="13" name="テキスト ボックス 12">
            <a:extLst>
              <a:ext uri="{FF2B5EF4-FFF2-40B4-BE49-F238E27FC236}">
                <a16:creationId xmlns:a16="http://schemas.microsoft.com/office/drawing/2014/main" id="{C3D1B13A-D259-4C16-91F0-8EA3B4F994F2}"/>
              </a:ext>
            </a:extLst>
          </p:cNvPr>
          <p:cNvSpPr txBox="1"/>
          <p:nvPr/>
        </p:nvSpPr>
        <p:spPr>
          <a:xfrm>
            <a:off x="828151" y="2866058"/>
            <a:ext cx="1851789" cy="246221"/>
          </a:xfrm>
          <a:prstGeom prst="rect">
            <a:avLst/>
          </a:prstGeom>
          <a:noFill/>
        </p:spPr>
        <p:txBody>
          <a:bodyPr wrap="none" rtlCol="0">
            <a:spAutoFit/>
          </a:bodyPr>
          <a:lstStyle/>
          <a:p>
            <a:r>
              <a:rPr kumimoji="1" lang="ja-JP" altLang="en-US" sz="1000" b="1" dirty="0"/>
              <a:t>・遷移できないボタンの挙動</a:t>
            </a:r>
            <a:endParaRPr kumimoji="1" lang="ja-JP" altLang="en-US" sz="1000" b="1" dirty="0">
              <a:solidFill>
                <a:srgbClr val="FF0000"/>
              </a:solidFill>
            </a:endParaRPr>
          </a:p>
        </p:txBody>
      </p:sp>
      <p:sp>
        <p:nvSpPr>
          <p:cNvPr id="14" name="テキスト ボックス 13">
            <a:extLst>
              <a:ext uri="{FF2B5EF4-FFF2-40B4-BE49-F238E27FC236}">
                <a16:creationId xmlns:a16="http://schemas.microsoft.com/office/drawing/2014/main" id="{5A44C6EB-4B6A-4D9A-9234-A68CD5D7CDDF}"/>
              </a:ext>
            </a:extLst>
          </p:cNvPr>
          <p:cNvSpPr txBox="1"/>
          <p:nvPr/>
        </p:nvSpPr>
        <p:spPr>
          <a:xfrm>
            <a:off x="1036033" y="3112279"/>
            <a:ext cx="5186035" cy="400110"/>
          </a:xfrm>
          <a:prstGeom prst="rect">
            <a:avLst/>
          </a:prstGeom>
          <a:noFill/>
        </p:spPr>
        <p:txBody>
          <a:bodyPr wrap="none" rtlCol="0">
            <a:spAutoFit/>
          </a:bodyPr>
          <a:lstStyle/>
          <a:p>
            <a:r>
              <a:rPr kumimoji="1" lang="ja-JP" altLang="en-US" sz="1000" dirty="0"/>
              <a:t>遷移できないボタンをタップした際は、決定不能音を鳴らす。</a:t>
            </a:r>
            <a:endParaRPr kumimoji="1" lang="en-US" altLang="ja-JP" sz="1000" dirty="0"/>
          </a:p>
          <a:p>
            <a:r>
              <a:rPr kumimoji="1" lang="ja-JP" altLang="en-US" sz="1000"/>
              <a:t>また、必要に応じて、遷移できない理由を記載したメッセージウィンドウを表示する。</a:t>
            </a:r>
            <a:endParaRPr kumimoji="1" lang="en-US" altLang="ja-JP" sz="1000" dirty="0"/>
          </a:p>
        </p:txBody>
      </p:sp>
    </p:spTree>
    <p:extLst>
      <p:ext uri="{BB962C8B-B14F-4D97-AF65-F5344CB8AC3E}">
        <p14:creationId xmlns:p14="http://schemas.microsoft.com/office/powerpoint/2010/main" val="1858117748"/>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36DE385-ED14-4298-A485-6A00D50DB4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90BD3B0-F344-434C-873F-FE04C03E783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0296febf-2773-4faf-ae76-6dee2362d0db"/>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1264C8E3-A60A-4152-86CD-08DD8C3F1B3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4934</TotalTime>
  <Words>2757</Words>
  <Application>Microsoft Office PowerPoint</Application>
  <PresentationFormat>画面に合わせる (4:3)</PresentationFormat>
  <Paragraphs>373</Paragraphs>
  <Slides>15</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15</vt:i4>
      </vt:variant>
    </vt:vector>
  </HeadingPairs>
  <TitlesOfParts>
    <vt:vector size="21" baseType="lpstr">
      <vt:lpstr>Century Gothic</vt:lpstr>
      <vt:lpstr>Arial</vt:lpstr>
      <vt:lpstr>メイリオ</vt:lpstr>
      <vt:lpstr>游ゴシック</vt:lpstr>
      <vt:lpstr>Bahnschrift Condensed</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276</cp:revision>
  <dcterms:created xsi:type="dcterms:W3CDTF">2019-06-27T02:30:15Z</dcterms:created>
  <dcterms:modified xsi:type="dcterms:W3CDTF">2019-12-23T06:18:39Z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